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7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7" name="Shape 1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2" name="Shape 22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5" name="Shape 23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6" name="Shape 23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62" name="Shape 26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2" name="Shape 27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79" name="Shape 27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6" name="Shape 28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60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The most important user story you worked on it. You have to describe this one very well and be proud of that.</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p>
          <a:p>
            <a:pPr indent="-228600" lvl="0" marL="457200" marR="0" rtl="0" algn="l">
              <a:spcBef>
                <a:spcPts val="360"/>
              </a:spcBef>
              <a:spcAft>
                <a:spcPts val="0"/>
              </a:spcAft>
              <a:buChar char="-"/>
            </a:pPr>
            <a:r>
              <a:rPr lang="en-US"/>
              <a:t>Go into the details of the most important/significant tasks using bullet lists or visual graphs or state chart diagram</a:t>
            </a:r>
          </a:p>
          <a:p>
            <a:pPr indent="-228600" lvl="0" marL="457200" marR="0" rtl="0" algn="l">
              <a:spcBef>
                <a:spcPts val="360"/>
              </a:spcBef>
              <a:spcAft>
                <a:spcPts val="0"/>
              </a:spcAft>
              <a:buChar char="-"/>
            </a:pPr>
            <a:r>
              <a:rPr lang="en-US"/>
              <a:t>Sequence Diagram for this user story is mandatory  (in another separate page if required)</a:t>
            </a:r>
          </a:p>
          <a:p>
            <a:pPr indent="-228600" lvl="0" marL="457200" marR="0" rtl="0" algn="l">
              <a:spcBef>
                <a:spcPts val="360"/>
              </a:spcBef>
              <a:spcAft>
                <a:spcPts val="0"/>
              </a:spcAft>
              <a:buChar char="-"/>
            </a:pPr>
            <a:r>
              <a:rPr lang="en-US"/>
              <a:t>Demo using </a:t>
            </a:r>
            <a:r>
              <a:rPr b="1" lang="en-US"/>
              <a:t>screenshots or GIF</a:t>
            </a:r>
            <a:r>
              <a:rPr lang="en-US"/>
              <a:t> (in another separate page if required)</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7" name="Shape 28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6" name="Shape 29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3" name="Shape 30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Introduce the problem that the whole project</a:t>
            </a:r>
            <a:r>
              <a:rPr lang="en-US"/>
              <a:t> (in all versions)</a:t>
            </a:r>
            <a:r>
              <a:rPr b="0" i="0" lang="en-US" sz="1200" u="none" cap="none" strike="noStrike">
                <a:solidFill>
                  <a:schemeClr val="dk1"/>
                </a:solidFill>
                <a:latin typeface="Calibri"/>
                <a:ea typeface="Calibri"/>
                <a:cs typeface="Calibri"/>
                <a:sym typeface="Calibri"/>
              </a:rPr>
              <a:t> tackles</a:t>
            </a:r>
            <a:r>
              <a:rPr lang="en-US"/>
              <a:t> with GIF or screenshot. </a:t>
            </a:r>
          </a:p>
          <a:p>
            <a:pPr lvl="0" marR="0" rtl="0" algn="l">
              <a:lnSpc>
                <a:spcPct val="100000"/>
              </a:lnSpc>
              <a:spcBef>
                <a:spcPts val="0"/>
              </a:spcBef>
              <a:spcAft>
                <a:spcPts val="0"/>
              </a:spcAft>
              <a:buNone/>
            </a:pPr>
            <a:r>
              <a:t/>
            </a:r>
            <a:endParaRPr/>
          </a:p>
        </p:txBody>
      </p:sp>
      <p:sp>
        <p:nvSpPr>
          <p:cNvPr id="158" name="Shape 1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0" name="Shape 31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9" name="Shape 31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6" name="Shape 32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34" name="Shape 33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41" name="Shape 34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48" name="Shape 34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6" name="Shape 35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63" name="Shape 36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73" name="Shape 37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80" name="Shape 38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87" name="Shape 38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95" name="Shape 39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02" name="Shape 4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12" name="Shape 41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1" name="Shape 42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22" name="Shape 42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8" name="Shape 42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29" name="Shape 42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5" name="Shape 43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36" name="Shape 43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2" name="Shape 44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43" name="Shape 44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0" name="Shape 45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51" name="Shape 45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8" name="Shape 45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59" name="Shape 45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t>20 seconds.</a:t>
            </a:r>
          </a:p>
          <a:p>
            <a:pPr lvl="0" rtl="0">
              <a:spcBef>
                <a:spcPts val="0"/>
              </a:spcBef>
              <a:buClr>
                <a:schemeClr val="dk1"/>
              </a:buClr>
              <a:buSzPct val="25000"/>
              <a:buFont typeface="Arial"/>
              <a:buNone/>
            </a:pPr>
            <a:r>
              <a:rPr lang="en-US"/>
              <a:t>Introduce the problem that the your project (in new version) tackles with GIF or screenshot. </a:t>
            </a:r>
          </a:p>
          <a:p>
            <a:pPr lvl="0" rtl="0">
              <a:spcBef>
                <a:spcPts val="0"/>
              </a:spcBef>
              <a:buClr>
                <a:schemeClr val="dk1"/>
              </a:buClr>
              <a:buSzPct val="91666"/>
              <a:buFont typeface="Arial"/>
              <a:buNone/>
            </a:pPr>
            <a:r>
              <a:t/>
            </a:r>
            <a:endParaRP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73" name="Shape 17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6" name="Shape 46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67" name="Shape 46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20 seconds</a:t>
            </a:r>
          </a:p>
          <a:p>
            <a:pPr indent="0" lvl="0" marL="0" marR="0" rtl="0" algn="l">
              <a:spcBef>
                <a:spcPts val="360"/>
              </a:spcBef>
              <a:spcAft>
                <a:spcPts val="0"/>
              </a:spcAft>
              <a:buSzPct val="25000"/>
              <a:buNone/>
            </a:pPr>
            <a:r>
              <a:rPr lang="en-US"/>
              <a:t>The tile of user story</a:t>
            </a:r>
          </a:p>
          <a:p>
            <a:pPr indent="-228600" lvl="0" marL="457200" marR="0" rtl="0" algn="l">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b="1" lang="en-US"/>
              <a:t>screenshots or GIF</a:t>
            </a:r>
            <a:r>
              <a:rPr lang="en-US"/>
              <a:t> (in another separate page if required)</a:t>
            </a:r>
          </a:p>
          <a:p>
            <a:pPr indent="-228600" lvl="0" marL="457200" marR="0" rtl="0" algn="l">
              <a:spcBef>
                <a:spcPts val="360"/>
              </a:spcBef>
              <a:spcAft>
                <a:spcPts val="0"/>
              </a:spcAft>
              <a:buChar char="-"/>
            </a:pPr>
            <a:r>
              <a:rPr lang="en-US"/>
              <a:t>Sequence Diagram for this user story is optional</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75" name="Shape 47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3" name="Shape 48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84" name="Shape 48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0" name="Shape 49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91" name="Shape 49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7" name="Shape 497"/>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98" name="Shape 498"/>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4" name="Shape 50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lang="en-US"/>
              <a:t>A description of verification process and </a:t>
            </a:r>
            <a:r>
              <a:rPr b="0" i="0" lang="en-US" sz="1200" u="none" cap="none" strike="noStrike">
                <a:solidFill>
                  <a:schemeClr val="dk1"/>
                </a:solidFill>
                <a:latin typeface="Calibri"/>
                <a:ea typeface="Calibri"/>
                <a:cs typeface="Calibri"/>
                <a:sym typeface="Calibri"/>
              </a:rPr>
              <a:t>Test Suites and Test Cases for </a:t>
            </a:r>
            <a:r>
              <a:rPr lang="en-US"/>
              <a:t>one of the</a:t>
            </a:r>
            <a:r>
              <a:rPr b="0" i="0" lang="en-US" sz="1200" u="none" cap="none" strike="noStrike">
                <a:solidFill>
                  <a:schemeClr val="dk1"/>
                </a:solidFill>
                <a:latin typeface="Calibri"/>
                <a:ea typeface="Calibri"/>
                <a:cs typeface="Calibri"/>
                <a:sym typeface="Calibri"/>
              </a:rPr>
              <a:t> use case</a:t>
            </a:r>
            <a:r>
              <a:rPr lang="en-US"/>
              <a: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One sunny day and one rainy day for the implemented use cases (one or more slides).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Automated test scripts for the implemented use cases (</a:t>
            </a:r>
            <a:r>
              <a:rPr lang="en-US"/>
              <a:t>if any)</a:t>
            </a:r>
            <a:r>
              <a:rPr b="0" i="0" lang="en-US" sz="1200" u="none" cap="none" strike="noStrike">
                <a:solidFill>
                  <a:schemeClr val="dk1"/>
                </a:solidFill>
                <a:latin typeface="Calibri"/>
                <a:ea typeface="Calibri"/>
                <a:cs typeface="Calibri"/>
                <a:sym typeface="Calibri"/>
              </a:rPr>
              <a:t> (one or more slides).</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05" name="Shape 50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1" name="Shape 51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12" name="Shape 51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8" name="Shape 51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19" name="Shape 51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5" name="Shape 52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26" name="Shape 52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1" name="Shape 53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10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Summarize your contribution, mention your effort for </a:t>
            </a:r>
            <a:r>
              <a:rPr lang="en-US"/>
              <a:t>Scrum, Mingle, Github, Google Drive Documentation and minutes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Include your contact information</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Ask if anyone has any questions for you.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Thank your audience</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32" name="Shape 53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 name="Shape 18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5 seconds</a:t>
            </a:r>
          </a:p>
          <a:p>
            <a:pPr indent="0" lvl="0" marL="0" marR="0" rtl="0" algn="l">
              <a:spcBef>
                <a:spcPts val="0"/>
              </a:spcBef>
              <a:spcAft>
                <a:spcPts val="0"/>
              </a:spcAft>
              <a:buSzPct val="25000"/>
              <a:buNone/>
            </a:pPr>
            <a:r>
              <a:rPr lang="en-US"/>
              <a:t>Show the Use Case Diagram for the whole project.</a:t>
            </a:r>
            <a:br>
              <a:rPr lang="en-US"/>
            </a:br>
            <a:r>
              <a:rPr lang="en-US"/>
              <a:t>Highlight your use cases.</a:t>
            </a:r>
            <a:br>
              <a:rPr lang="en-US"/>
            </a:b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3" name="Shape 18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1" name="Shape 19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20 seconds</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System design: </a:t>
            </a:r>
            <a:r>
              <a:rPr lang="en-US"/>
              <a:t>Highlight the parts that you contributed to them.</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 System decomposition; identify the architecture patterns used </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 System deployment – h/w and s/w requirements </a:t>
            </a:r>
          </a:p>
          <a:p>
            <a:pPr indent="0" lvl="0" marL="0" marR="0" rtl="0" algn="l">
              <a:spcBef>
                <a:spcPts val="360"/>
              </a:spcBef>
              <a:spcAft>
                <a:spcPts val="0"/>
              </a:spcAft>
              <a:buSzPct val="25000"/>
              <a:buNone/>
            </a:pPr>
            <a:br>
              <a:rPr lang="en-US"/>
            </a:br>
            <a:br>
              <a:rPr lang="en-US"/>
            </a:b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9" name="Shape 19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360"/>
              </a:spcBef>
              <a:spcAft>
                <a:spcPts val="0"/>
              </a:spcAft>
              <a:buSzPct val="25000"/>
              <a:buNone/>
            </a:pPr>
            <a:r>
              <a:rPr lang="en-US"/>
              <a:t>10 seconds.</a:t>
            </a:r>
            <a:r>
              <a:rPr b="0" i="0" lang="en-US" sz="1200" u="none" cap="none" strike="noStrike">
                <a:solidFill>
                  <a:schemeClr val="dk1"/>
                </a:solidFill>
                <a:latin typeface="Calibri"/>
                <a:ea typeface="Calibri"/>
                <a:cs typeface="Calibri"/>
                <a:sym typeface="Calibri"/>
              </a:rPr>
              <a:t>Minimal class diagram. Highlight the classes that you created/modified</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Identify the design patterns used (one or more slides).</a:t>
            </a:r>
          </a:p>
          <a:p>
            <a:pPr lvl="0" rtl="0">
              <a:spcBef>
                <a:spcPts val="0"/>
              </a:spcBef>
              <a:buSzPct val="25000"/>
              <a:buNone/>
            </a:pPr>
            <a:r>
              <a:t/>
            </a:r>
            <a:endParaRPr/>
          </a:p>
          <a:p>
            <a:pPr indent="0" lvl="0" marL="0" marR="0" rtl="0" algn="l">
              <a:spcBef>
                <a:spcPts val="360"/>
              </a:spcBef>
              <a:spcAft>
                <a:spcPts val="0"/>
              </a:spcAft>
              <a:buSzPct val="25000"/>
              <a:buNone/>
            </a:pPr>
            <a:r>
              <a:t/>
            </a:r>
            <a:endParaRPr/>
          </a:p>
        </p:txBody>
      </p:sp>
      <p:sp>
        <p:nvSpPr>
          <p:cNvPr id="207" name="Shape 20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US"/>
              <a:t>5 seconds.</a:t>
            </a:r>
          </a:p>
          <a:p>
            <a:pPr lvl="0" rtl="0">
              <a:spcBef>
                <a:spcPts val="0"/>
              </a:spcBef>
              <a:buClr>
                <a:schemeClr val="dk1"/>
              </a:buClr>
              <a:buSzPct val="25000"/>
              <a:buFont typeface="Arial"/>
              <a:buNone/>
            </a:pPr>
            <a:r>
              <a:rPr lang="en-US"/>
              <a:t>List the user stories that you worked on them.(put in order of importance). Stay focused on the parts that you have been working. </a:t>
            </a:r>
          </a:p>
          <a:p>
            <a:pPr indent="0" lvl="0" marL="0" marR="0" rtl="0" algn="l">
              <a:spcBef>
                <a:spcPts val="0"/>
              </a:spcBef>
              <a:spcAft>
                <a:spcPts val="0"/>
              </a:spcAft>
              <a:buSzPct val="25000"/>
              <a:buNone/>
            </a:pPr>
            <a:r>
              <a:t/>
            </a:r>
            <a:endParaRPr/>
          </a:p>
          <a:p>
            <a:pPr indent="0" lvl="0" marL="0" marR="0" rtl="0" algn="l">
              <a:spcBef>
                <a:spcPts val="360"/>
              </a:spcBef>
              <a:spcAft>
                <a:spcPts val="0"/>
              </a:spcAft>
              <a:buSzPct val="25000"/>
              <a:buNone/>
            </a:pPr>
            <a:r>
              <a:t/>
            </a:r>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5" name="Shape 2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0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 name="Shape 17"/>
        <p:cNvGrpSpPr/>
        <p:nvPr/>
      </p:nvGrpSpPr>
      <p:grpSpPr>
        <a:xfrm>
          <a:off x="0" y="0"/>
          <a:ext cx="0" cy="0"/>
          <a:chOff x="0" y="0"/>
          <a:chExt cx="0" cy="0"/>
        </a:xfrm>
      </p:grpSpPr>
      <p:pic>
        <p:nvPicPr>
          <p:cNvPr descr="Overlay-TitleSlide.png" id="18" name="Shape 18"/>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9" name="Shape 19"/>
          <p:cNvSpPr txBox="1"/>
          <p:nvPr>
            <p:ph type="ctrTitle"/>
          </p:nvPr>
        </p:nvSpPr>
        <p:spPr>
          <a:xfrm>
            <a:off x="1600200" y="2492375"/>
            <a:ext cx="6762748" cy="1470024"/>
          </a:xfrm>
          <a:prstGeom prst="rect">
            <a:avLst/>
          </a:prstGeom>
          <a:noFill/>
          <a:ln>
            <a:noFill/>
          </a:ln>
        </p:spPr>
        <p:txBody>
          <a:bodyPr anchorCtr="0" anchor="b" bIns="91425" lIns="91425" rIns="91425" tIns="91425"/>
          <a:lstStyle>
            <a:lvl1pPr indent="0" lvl="0" marL="0" marR="0" rtl="0" algn="r">
              <a:spcBef>
                <a:spcPts val="0"/>
              </a:spcBef>
              <a:spcAft>
                <a:spcPts val="0"/>
              </a:spcAft>
              <a:buNone/>
              <a:defRPr b="0"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0" name="Shape 20"/>
          <p:cNvSpPr txBox="1"/>
          <p:nvPr>
            <p:ph idx="1" type="subTitle"/>
          </p:nvPr>
        </p:nvSpPr>
        <p:spPr>
          <a:xfrm>
            <a:off x="1600200" y="3966882"/>
            <a:ext cx="6762748" cy="1752600"/>
          </a:xfrm>
          <a:prstGeom prst="rect">
            <a:avLst/>
          </a:prstGeom>
          <a:noFill/>
          <a:ln>
            <a:noFill/>
          </a:ln>
        </p:spPr>
        <p:txBody>
          <a:bodyPr anchorCtr="0" anchor="t" bIns="91425" lIns="91425" rIns="91425" tIns="91425"/>
          <a:lstStyle>
            <a:lvl1pPr indent="0" lvl="0" marL="0" marR="0" rtl="0" algn="r">
              <a:spcBef>
                <a:spcPts val="600"/>
              </a:spcBef>
              <a:spcAft>
                <a:spcPts val="0"/>
              </a:spcAft>
              <a:buClr>
                <a:schemeClr val="lt1"/>
              </a:buClr>
              <a:buFont typeface="Noto Sans Symbols"/>
              <a:buNone/>
              <a:defRPr b="0" i="0" sz="1800" u="none" cap="none" strike="noStrike">
                <a:solidFill>
                  <a:schemeClr val="lt1"/>
                </a:solidFill>
                <a:latin typeface="Trebuchet MS"/>
                <a:ea typeface="Trebuchet MS"/>
                <a:cs typeface="Trebuchet MS"/>
                <a:sym typeface="Trebuchet MS"/>
              </a:defRPr>
            </a:lvl1pPr>
            <a:lvl2pPr indent="0" lvl="1" marL="457200" marR="0" rtl="0" algn="ctr">
              <a:spcBef>
                <a:spcPts val="600"/>
              </a:spcBef>
              <a:spcAft>
                <a:spcPts val="0"/>
              </a:spcAft>
              <a:buClr>
                <a:srgbClr val="888888"/>
              </a:buClr>
              <a:buFont typeface="Noto Sans Symbols"/>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4pPr>
            <a:lvl5pPr indent="0" lvl="4" marL="1828800" marR="0" rtl="0" algn="ctr">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5pPr>
            <a:lvl6pPr indent="0" lvl="5" marL="22860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6pPr>
            <a:lvl7pPr indent="0" lvl="6" marL="27432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7pPr>
            <a:lvl8pPr indent="0" lvl="7" marL="32004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8pPr>
            <a:lvl9pPr indent="0" lvl="8" marL="3657600" marR="0" rtl="0" algn="ctr">
              <a:spcBef>
                <a:spcPts val="400"/>
              </a:spcBef>
              <a:buClr>
                <a:srgbClr val="888888"/>
              </a:buClr>
              <a:buFont typeface="Arial"/>
              <a:buNone/>
              <a:defRPr b="0" i="0" sz="2000" u="none" cap="none" strike="noStrike">
                <a:solidFill>
                  <a:srgbClr val="888888"/>
                </a:solidFill>
                <a:latin typeface="Trebuchet MS"/>
                <a:ea typeface="Trebuchet MS"/>
                <a:cs typeface="Trebuchet MS"/>
                <a:sym typeface="Trebuchet MS"/>
              </a:defRPr>
            </a:lvl9pPr>
          </a:lstStyle>
          <a:p/>
        </p:txBody>
      </p:sp>
      <p:sp>
        <p:nvSpPr>
          <p:cNvPr id="21" name="Shape 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
        <p:nvSpPr>
          <p:cNvPr id="22" name="Shape 22"/>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3" name="Shape 23"/>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pic>
        <p:nvPicPr>
          <p:cNvPr descr="Overlay-ContentSlides.png" id="94" name="Shape 94"/>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95" name="Shape 9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8" name="Shape 98"/>
        <p:cNvGrpSpPr/>
        <p:nvPr/>
      </p:nvGrpSpPr>
      <p:grpSpPr>
        <a:xfrm>
          <a:off x="0" y="0"/>
          <a:ext cx="0" cy="0"/>
          <a:chOff x="0" y="0"/>
          <a:chExt cx="0" cy="0"/>
        </a:xfrm>
      </p:grpSpPr>
      <p:pic>
        <p:nvPicPr>
          <p:cNvPr descr="Overlay-ContentCaption.png" id="99" name="Shape 99"/>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00" name="Shape 100"/>
          <p:cNvSpPr txBox="1"/>
          <p:nvPr>
            <p:ph type="title"/>
          </p:nvPr>
        </p:nvSpPr>
        <p:spPr>
          <a:xfrm>
            <a:off x="779464" y="590550"/>
            <a:ext cx="3657600" cy="1162049"/>
          </a:xfrm>
          <a:prstGeom prst="rect">
            <a:avLst/>
          </a:prstGeom>
          <a:noFill/>
          <a:ln>
            <a:noFill/>
          </a:ln>
        </p:spPr>
        <p:txBody>
          <a:bodyPr anchorCtr="0" anchor="b" bIns="91425" lIns="91425" rIns="91425" tIns="91425"/>
          <a:lstStyle>
            <a:lvl1pPr indent="0" lvl="0" marL="0" marR="0" rtl="0" algn="ctr">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1" name="Shape 101"/>
          <p:cNvSpPr txBox="1"/>
          <p:nvPr>
            <p:ph idx="1" type="body"/>
          </p:nvPr>
        </p:nvSpPr>
        <p:spPr>
          <a:xfrm>
            <a:off x="4693023" y="739587"/>
            <a:ext cx="3657600" cy="5308786"/>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02" name="Shape 102"/>
          <p:cNvSpPr txBox="1"/>
          <p:nvPr>
            <p:ph idx="2" type="body"/>
          </p:nvPr>
        </p:nvSpPr>
        <p:spPr>
          <a:xfrm>
            <a:off x="779464" y="1816100"/>
            <a:ext cx="3657600" cy="3822700"/>
          </a:xfrm>
          <a:prstGeom prst="rect">
            <a:avLst/>
          </a:prstGeom>
          <a:noFill/>
          <a:ln>
            <a:noFill/>
          </a:ln>
        </p:spPr>
        <p:txBody>
          <a:bodyPr anchorCtr="0" anchor="t" bIns="91425" lIns="91425" rIns="91425" tIns="91425"/>
          <a:lstStyle>
            <a:lvl1pPr indent="0" lvl="0" marL="0" marR="0" rtl="0" algn="ctr">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03" name="Shape 10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pic>
        <p:nvPicPr>
          <p:cNvPr descr="Overlay-PictureCaption.png" id="107" name="Shape 107"/>
          <p:cNvPicPr preferRelativeResize="0"/>
          <p:nvPr/>
        </p:nvPicPr>
        <p:blipFill rotWithShape="1">
          <a:blip r:embed="rId2">
            <a:alphaModFix/>
          </a:blip>
          <a:srcRect b="0" l="0" r="0" t="0"/>
          <a:stretch/>
        </p:blipFill>
        <p:spPr>
          <a:xfrm>
            <a:off x="449262" y="187325"/>
            <a:ext cx="8535987" cy="6483349"/>
          </a:xfrm>
          <a:prstGeom prst="rect">
            <a:avLst/>
          </a:prstGeom>
          <a:noFill/>
          <a:ln>
            <a:noFill/>
          </a:ln>
        </p:spPr>
      </p:pic>
      <p:sp>
        <p:nvSpPr>
          <p:cNvPr id="108" name="Shape 108"/>
          <p:cNvSpPr txBox="1"/>
          <p:nvPr>
            <p:ph type="title"/>
          </p:nvPr>
        </p:nvSpPr>
        <p:spPr>
          <a:xfrm>
            <a:off x="3886200" y="533400"/>
            <a:ext cx="4476749"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09" name="Shape 109"/>
          <p:cNvSpPr txBox="1"/>
          <p:nvPr>
            <p:ph idx="1" type="body"/>
          </p:nvPr>
        </p:nvSpPr>
        <p:spPr>
          <a:xfrm>
            <a:off x="3886123" y="1828800"/>
            <a:ext cx="4474539"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0" name="Shape 110"/>
          <p:cNvSpPr/>
          <p:nvPr>
            <p:ph idx="2" type="pic"/>
          </p:nvPr>
        </p:nvSpPr>
        <p:spPr>
          <a:xfrm flipH="1">
            <a:off x="188252" y="179292"/>
            <a:ext cx="3281086" cy="6483095"/>
          </a:xfrm>
          <a:prstGeom prst="round1Rect">
            <a:avLst>
              <a:gd fmla="val 17325"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1" name="Shape 111"/>
          <p:cNvSpPr txBox="1"/>
          <p:nvPr>
            <p:ph idx="10" type="dt"/>
          </p:nvPr>
        </p:nvSpPr>
        <p:spPr>
          <a:xfrm>
            <a:off x="38862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5867400" y="6288087"/>
            <a:ext cx="2676525"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Alt.">
    <p:spTree>
      <p:nvGrpSpPr>
        <p:cNvPr id="114" name="Shape 114"/>
        <p:cNvGrpSpPr/>
        <p:nvPr/>
      </p:nvGrpSpPr>
      <p:grpSpPr>
        <a:xfrm>
          <a:off x="0" y="0"/>
          <a:ext cx="0" cy="0"/>
          <a:chOff x="0" y="0"/>
          <a:chExt cx="0" cy="0"/>
        </a:xfrm>
      </p:grpSpPr>
      <p:pic>
        <p:nvPicPr>
          <p:cNvPr descr="Overlay-PictureCaption-Extras.png" id="115" name="Shape 115"/>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16" name="Shape 116"/>
          <p:cNvSpPr txBox="1"/>
          <p:nvPr>
            <p:ph type="title"/>
          </p:nvPr>
        </p:nvSpPr>
        <p:spPr>
          <a:xfrm>
            <a:off x="4710953" y="533400"/>
            <a:ext cx="3657600" cy="1252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17" name="Shape 117"/>
          <p:cNvSpPr/>
          <p:nvPr>
            <p:ph idx="2" type="pic"/>
          </p:nvPr>
        </p:nvSpPr>
        <p:spPr>
          <a:xfrm flipH="1">
            <a:off x="596153" y="1600199"/>
            <a:ext cx="3657600" cy="3657601"/>
          </a:xfrm>
          <a:prstGeom prst="ellipse">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18" name="Shape 118"/>
          <p:cNvSpPr txBox="1"/>
          <p:nvPr>
            <p:ph idx="1" type="body"/>
          </p:nvPr>
        </p:nvSpPr>
        <p:spPr>
          <a:xfrm>
            <a:off x="4710412" y="1828800"/>
            <a:ext cx="3657600" cy="3809999"/>
          </a:xfrm>
          <a:prstGeom prst="rect">
            <a:avLst/>
          </a:prstGeom>
          <a:noFill/>
          <a:ln>
            <a:noFill/>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19" name="Shape 119"/>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0" name="Shape 120"/>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1" name="Shape 121"/>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above Caption">
    <p:spTree>
      <p:nvGrpSpPr>
        <p:cNvPr id="122" name="Shape 122"/>
        <p:cNvGrpSpPr/>
        <p:nvPr/>
      </p:nvGrpSpPr>
      <p:grpSpPr>
        <a:xfrm>
          <a:off x="0" y="0"/>
          <a:ext cx="0" cy="0"/>
          <a:chOff x="0" y="0"/>
          <a:chExt cx="0" cy="0"/>
        </a:xfrm>
      </p:grpSpPr>
      <p:pic>
        <p:nvPicPr>
          <p:cNvPr descr="Overlay-PictureCaption-Extras.png" id="123" name="Shape 123"/>
          <p:cNvPicPr preferRelativeResize="0"/>
          <p:nvPr/>
        </p:nvPicPr>
        <p:blipFill rotWithShape="1">
          <a:blip r:embed="rId2">
            <a:alphaModFix/>
          </a:blip>
          <a:srcRect b="0" l="0" r="0" t="0"/>
          <a:stretch/>
        </p:blipFill>
        <p:spPr>
          <a:xfrm>
            <a:off x="158750" y="187325"/>
            <a:ext cx="8826499" cy="6483349"/>
          </a:xfrm>
          <a:prstGeom prst="rect">
            <a:avLst/>
          </a:prstGeom>
          <a:noFill/>
          <a:ln>
            <a:noFill/>
          </a:ln>
        </p:spPr>
      </p:pic>
      <p:sp>
        <p:nvSpPr>
          <p:cNvPr id="124" name="Shape 124"/>
          <p:cNvSpPr txBox="1"/>
          <p:nvPr>
            <p:ph type="title"/>
          </p:nvPr>
        </p:nvSpPr>
        <p:spPr>
          <a:xfrm>
            <a:off x="808037" y="3778623"/>
            <a:ext cx="7560514" cy="110265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6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5" name="Shape 125"/>
          <p:cNvSpPr/>
          <p:nvPr>
            <p:ph idx="2" type="pic"/>
          </p:nvPr>
        </p:nvSpPr>
        <p:spPr>
          <a:xfrm flipH="1">
            <a:off x="871583" y="762000"/>
            <a:ext cx="7427726" cy="2989730"/>
          </a:xfrm>
          <a:prstGeom prst="roundRect">
            <a:avLst>
              <a:gd fmla="val 7476" name="adj"/>
            </a:avLst>
          </a:prstGeom>
          <a:blipFill rotWithShape="0">
            <a:blip r:embed="rId3">
              <a:alphaModFix/>
            </a:blip>
            <a:stretch>
              <a:fillRect b="0" l="0" r="0" t="0"/>
            </a:stretch>
          </a:blipFill>
          <a:ln cap="flat" cmpd="sng" w="28575">
            <a:solidFill>
              <a:schemeClr val="lt1"/>
            </a:solidFill>
            <a:prstDash val="solid"/>
            <a:round/>
            <a:headEnd len="med" w="med" type="none"/>
            <a:tailEnd len="med" w="med" type="none"/>
          </a:ln>
        </p:spPr>
        <p:txBody>
          <a:bodyPr anchorCtr="0" anchor="t" bIns="91425" lIns="91425" rIns="91425" tIns="91425"/>
          <a:lstStyle>
            <a:lvl1pPr indent="0" lvl="0" marL="0" marR="0" rtl="0" algn="l">
              <a:spcBef>
                <a:spcPts val="2000"/>
              </a:spcBef>
              <a:spcAft>
                <a:spcPts val="0"/>
              </a:spcAft>
              <a:buClr>
                <a:srgbClr val="001D4D"/>
              </a:buClr>
              <a:buFont typeface="Noto Sans Symbols"/>
              <a:buNone/>
              <a:defRPr b="0" i="0" sz="32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24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5pPr>
            <a:lvl6pPr indent="0" lvl="5" marL="22860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6pPr>
            <a:lvl7pPr indent="0" lvl="6" marL="27432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7pPr>
            <a:lvl8pPr indent="0" lvl="7" marL="32004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8pPr>
            <a:lvl9pPr indent="0" lvl="8" marL="3657600" marR="0" rtl="0" algn="l">
              <a:spcBef>
                <a:spcPts val="400"/>
              </a:spcBef>
              <a:buClr>
                <a:schemeClr val="dk1"/>
              </a:buClr>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26" name="Shape 126"/>
          <p:cNvSpPr txBox="1"/>
          <p:nvPr>
            <p:ph idx="1" type="body"/>
          </p:nvPr>
        </p:nvSpPr>
        <p:spPr>
          <a:xfrm>
            <a:off x="808033" y="4827492"/>
            <a:ext cx="7559977" cy="1220881"/>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1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0" i="0" sz="12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0" i="0" sz="10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0" i="0" sz="900" u="none" cap="none" strike="noStrike">
                <a:solidFill>
                  <a:srgbClr val="001D4D"/>
                </a:solidFill>
                <a:latin typeface="Trebuchet MS"/>
                <a:ea typeface="Trebuchet MS"/>
                <a:cs typeface="Trebuchet MS"/>
                <a:sym typeface="Trebuchet MS"/>
              </a:defRPr>
            </a:lvl5pPr>
            <a:lvl6pPr indent="0" lvl="5" marL="22860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6pPr>
            <a:lvl7pPr indent="0" lvl="6" marL="27432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7pPr>
            <a:lvl8pPr indent="0" lvl="7" marL="32004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8pPr>
            <a:lvl9pPr indent="0" lvl="8" marL="3657600" marR="0" rtl="0" algn="l">
              <a:spcBef>
                <a:spcPts val="180"/>
              </a:spcBef>
              <a:buClr>
                <a:schemeClr val="dk1"/>
              </a:buClr>
              <a:buFont typeface="Arial"/>
              <a:buNone/>
              <a:defRPr b="0" i="0" sz="900" u="none" cap="none" strike="noStrike">
                <a:solidFill>
                  <a:schemeClr val="dk1"/>
                </a:solidFill>
                <a:latin typeface="Trebuchet MS"/>
                <a:ea typeface="Trebuchet MS"/>
                <a:cs typeface="Trebuchet MS"/>
                <a:sym typeface="Trebuchet MS"/>
              </a:defRPr>
            </a:lvl9pPr>
          </a:lstStyle>
          <a:p/>
        </p:txBody>
      </p:sp>
      <p:sp>
        <p:nvSpPr>
          <p:cNvPr id="127" name="Shape 127"/>
          <p:cNvSpPr txBox="1"/>
          <p:nvPr>
            <p:ph idx="10" type="dt"/>
          </p:nvPr>
        </p:nvSpPr>
        <p:spPr>
          <a:xfrm>
            <a:off x="381000" y="6288087"/>
            <a:ext cx="1865312"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1" type="ftr"/>
          </p:nvPr>
        </p:nvSpPr>
        <p:spPr>
          <a:xfrm>
            <a:off x="3325812" y="6288087"/>
            <a:ext cx="5218112"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9" name="Shape 12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Overlay-ContentSlides.png" id="131" name="Shape 13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2" name="Shape 13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33" name="Shape 133"/>
          <p:cNvSpPr txBox="1"/>
          <p:nvPr>
            <p:ph idx="1" type="body"/>
          </p:nvPr>
        </p:nvSpPr>
        <p:spPr>
          <a:xfrm rot="5400000">
            <a:off x="2466975" y="141288"/>
            <a:ext cx="4208462" cy="7583486"/>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4" name="Shape 13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6" name="Shape 13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Overlay-ContentSlides.png" id="138" name="Shape 13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139" name="Shape 139"/>
          <p:cNvSpPr txBox="1"/>
          <p:nvPr>
            <p:ph type="title"/>
          </p:nvPr>
        </p:nvSpPr>
        <p:spPr>
          <a:xfrm rot="5400000">
            <a:off x="5373266" y="2734842"/>
            <a:ext cx="5268912" cy="1358152"/>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40" name="Shape 140"/>
          <p:cNvSpPr txBox="1"/>
          <p:nvPr>
            <p:ph idx="1" type="body"/>
          </p:nvPr>
        </p:nvSpPr>
        <p:spPr>
          <a:xfrm rot="5400000">
            <a:off x="1230313" y="328613"/>
            <a:ext cx="5268911" cy="617061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41" name="Shape 141"/>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pic>
        <p:nvPicPr>
          <p:cNvPr descr="Overlay-ContentSlides.png" id="25" name="Shape 25"/>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26" name="Shape 26"/>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27" name="Shape 27"/>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28" name="Shape 28"/>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9" name="Shape 29"/>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pic>
        <p:nvPicPr>
          <p:cNvPr descr="Overlay-SectionHeader.png" id="32" name="Shape 32"/>
          <p:cNvPicPr preferRelativeResize="0"/>
          <p:nvPr/>
        </p:nvPicPr>
        <p:blipFill rotWithShape="1">
          <a:blip r:embed="rId2">
            <a:alphaModFix/>
          </a:blip>
          <a:srcRect b="0" l="0" r="0" t="0"/>
          <a:stretch/>
        </p:blipFill>
        <p:spPr>
          <a:xfrm>
            <a:off x="381000" y="0"/>
            <a:ext cx="8826499" cy="6483349"/>
          </a:xfrm>
          <a:prstGeom prst="rect">
            <a:avLst/>
          </a:prstGeom>
          <a:noFill/>
          <a:ln>
            <a:noFill/>
          </a:ln>
        </p:spPr>
      </p:pic>
      <p:sp>
        <p:nvSpPr>
          <p:cNvPr id="33" name="Shape 33"/>
          <p:cNvSpPr txBox="1"/>
          <p:nvPr>
            <p:ph type="title"/>
          </p:nvPr>
        </p:nvSpPr>
        <p:spPr>
          <a:xfrm>
            <a:off x="779462" y="2591359"/>
            <a:ext cx="7583486" cy="13620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4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34" name="Shape 34"/>
          <p:cNvSpPr txBox="1"/>
          <p:nvPr>
            <p:ph idx="1" type="body"/>
          </p:nvPr>
        </p:nvSpPr>
        <p:spPr>
          <a:xfrm>
            <a:off x="779462" y="3950353"/>
            <a:ext cx="7583486" cy="1500187"/>
          </a:xfrm>
          <a:prstGeom prst="rect">
            <a:avLst/>
          </a:prstGeom>
          <a:noFill/>
          <a:ln>
            <a:noFill/>
          </a:ln>
        </p:spPr>
        <p:txBody>
          <a:bodyPr anchorCtr="0" anchor="t" bIns="91425" lIns="91425" rIns="91425" tIns="91425"/>
          <a:lstStyle>
            <a:lvl1pPr indent="0" lvl="0" marL="0" marR="0" rtl="0" algn="l">
              <a:spcBef>
                <a:spcPts val="600"/>
              </a:spcBef>
              <a:spcAft>
                <a:spcPts val="0"/>
              </a:spcAft>
              <a:buClr>
                <a:srgbClr val="001D4D"/>
              </a:buClr>
              <a:buFont typeface="Noto Sans Symbols"/>
              <a:buNone/>
              <a:defRPr b="0" i="0" sz="20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888888"/>
              </a:buClr>
              <a:buFont typeface="Noto Sans Symbols"/>
              <a:buNone/>
              <a:defRPr b="0" i="0" sz="1800" u="none" cap="none" strike="noStrike">
                <a:solidFill>
                  <a:srgbClr val="888888"/>
                </a:solidFill>
                <a:latin typeface="Trebuchet MS"/>
                <a:ea typeface="Trebuchet MS"/>
                <a:cs typeface="Trebuchet MS"/>
                <a:sym typeface="Trebuchet MS"/>
              </a:defRPr>
            </a:lvl2pPr>
            <a:lvl3pPr indent="0" lvl="2" marL="914400" marR="0" rtl="0" algn="l">
              <a:spcBef>
                <a:spcPts val="600"/>
              </a:spcBef>
              <a:spcAft>
                <a:spcPts val="0"/>
              </a:spcAft>
              <a:buClr>
                <a:srgbClr val="888888"/>
              </a:buClr>
              <a:buFont typeface="Noto Sans Symbols"/>
              <a:buNone/>
              <a:defRPr b="0" i="0" sz="1600" u="none" cap="none" strike="noStrike">
                <a:solidFill>
                  <a:srgbClr val="888888"/>
                </a:solidFill>
                <a:latin typeface="Trebuchet MS"/>
                <a:ea typeface="Trebuchet MS"/>
                <a:cs typeface="Trebuchet MS"/>
                <a:sym typeface="Trebuchet MS"/>
              </a:defRPr>
            </a:lvl3pPr>
            <a:lvl4pPr indent="0" lvl="3" marL="13716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4pPr>
            <a:lvl5pPr indent="0" lvl="4" marL="1828800" marR="0" rtl="0" algn="l">
              <a:spcBef>
                <a:spcPts val="600"/>
              </a:spcBef>
              <a:spcAft>
                <a:spcPts val="0"/>
              </a:spcAft>
              <a:buClr>
                <a:srgbClr val="888888"/>
              </a:buClr>
              <a:buFont typeface="Noto Sans Symbols"/>
              <a:buNone/>
              <a:defRPr b="0" i="0" sz="1400" u="none" cap="none" strike="noStrike">
                <a:solidFill>
                  <a:srgbClr val="888888"/>
                </a:solidFill>
                <a:latin typeface="Trebuchet MS"/>
                <a:ea typeface="Trebuchet MS"/>
                <a:cs typeface="Trebuchet MS"/>
                <a:sym typeface="Trebuchet MS"/>
              </a:defRPr>
            </a:lvl5pPr>
            <a:lvl6pPr indent="0" lvl="5" marL="22860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6pPr>
            <a:lvl7pPr indent="0" lvl="6" marL="27432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7pPr>
            <a:lvl8pPr indent="0" lvl="7" marL="32004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8pPr>
            <a:lvl9pPr indent="0" lvl="8" marL="3657600" marR="0" rtl="0" algn="l">
              <a:spcBef>
                <a:spcPts val="280"/>
              </a:spcBef>
              <a:buClr>
                <a:srgbClr val="888888"/>
              </a:buClr>
              <a:buFont typeface="Arial"/>
              <a:buNone/>
              <a:defRPr b="0" i="0" sz="1400" u="none" cap="none" strike="noStrike">
                <a:solidFill>
                  <a:srgbClr val="888888"/>
                </a:solidFill>
                <a:latin typeface="Trebuchet MS"/>
                <a:ea typeface="Trebuchet MS"/>
                <a:cs typeface="Trebuchet MS"/>
                <a:sym typeface="Trebuchet MS"/>
              </a:defRPr>
            </a:lvl9pPr>
          </a:lstStyle>
          <a:p/>
        </p:txBody>
      </p:sp>
      <p:sp>
        <p:nvSpPr>
          <p:cNvPr id="35" name="Shape 3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pic>
        <p:nvPicPr>
          <p:cNvPr descr="Overlay-ContentSlides.png" id="39" name="Shape 3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40" name="Shape 4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41" name="Shape 41"/>
          <p:cNvSpPr txBox="1"/>
          <p:nvPr>
            <p:ph idx="1"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2" name="Shape 42"/>
          <p:cNvSpPr txBox="1"/>
          <p:nvPr>
            <p:ph idx="2" type="body"/>
          </p:nvPr>
        </p:nvSpPr>
        <p:spPr>
          <a:xfrm>
            <a:off x="4688541"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43" name="Shape 4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pic>
        <p:nvPicPr>
          <p:cNvPr descr="Overlay-ContentSlides.png" id="47" name="Shape 47"/>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cxnSp>
        <p:nvCxnSpPr>
          <p:cNvPr id="48" name="Shape 48"/>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49" name="Shape 49"/>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cxnSp>
        <p:nvCxnSpPr>
          <p:cNvPr id="50" name="Shape 50"/>
          <p:cNvCxnSpPr/>
          <p:nvPr/>
        </p:nvCxnSpPr>
        <p:spPr>
          <a:xfrm>
            <a:off x="874712" y="2286000"/>
            <a:ext cx="3562350" cy="1587"/>
          </a:xfrm>
          <a:prstGeom prst="straightConnector1">
            <a:avLst/>
          </a:prstGeom>
          <a:noFill/>
          <a:ln cap="flat" cmpd="sng" w="19050">
            <a:solidFill>
              <a:schemeClr val="lt1"/>
            </a:solidFill>
            <a:prstDash val="solid"/>
            <a:round/>
            <a:headEnd len="med" w="med" type="none"/>
            <a:tailEnd len="med" w="med" type="none"/>
          </a:ln>
        </p:spPr>
      </p:cxnSp>
      <p:cxnSp>
        <p:nvCxnSpPr>
          <p:cNvPr id="51" name="Shape 51"/>
          <p:cNvCxnSpPr/>
          <p:nvPr/>
        </p:nvCxnSpPr>
        <p:spPr>
          <a:xfrm>
            <a:off x="4816475" y="2286000"/>
            <a:ext cx="3565525" cy="1587"/>
          </a:xfrm>
          <a:prstGeom prst="straightConnector1">
            <a:avLst/>
          </a:prstGeom>
          <a:noFill/>
          <a:ln cap="flat" cmpd="sng" w="19050">
            <a:solidFill>
              <a:schemeClr val="lt1"/>
            </a:solidFill>
            <a:prstDash val="solid"/>
            <a:round/>
            <a:headEnd len="med" w="med" type="none"/>
            <a:tailEnd len="med" w="med" type="none"/>
          </a:ln>
        </p:spPr>
      </p:cxnSp>
      <p:sp>
        <p:nvSpPr>
          <p:cNvPr id="52" name="Shape 52"/>
          <p:cNvSpPr txBox="1"/>
          <p:nvPr>
            <p:ph type="title"/>
          </p:nvPr>
        </p:nvSpPr>
        <p:spPr>
          <a:xfrm>
            <a:off x="779462" y="381000"/>
            <a:ext cx="7583486" cy="1044387"/>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53" name="Shape 53"/>
          <p:cNvSpPr txBox="1"/>
          <p:nvPr>
            <p:ph idx="1" type="body"/>
          </p:nvPr>
        </p:nvSpPr>
        <p:spPr>
          <a:xfrm>
            <a:off x="779462"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4" name="Shape 54"/>
          <p:cNvSpPr txBox="1"/>
          <p:nvPr>
            <p:ph idx="2" type="body"/>
          </p:nvPr>
        </p:nvSpPr>
        <p:spPr>
          <a:xfrm>
            <a:off x="779462"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5" name="Shape 55"/>
          <p:cNvSpPr txBox="1"/>
          <p:nvPr>
            <p:ph idx="3" type="body"/>
          </p:nvPr>
        </p:nvSpPr>
        <p:spPr>
          <a:xfrm>
            <a:off x="4705350" y="1438834"/>
            <a:ext cx="3657600" cy="789828"/>
          </a:xfrm>
          <a:prstGeom prst="rect">
            <a:avLst/>
          </a:prstGeom>
          <a:noFill/>
          <a:ln>
            <a:noFill/>
          </a:ln>
        </p:spPr>
        <p:txBody>
          <a:bodyPr anchorCtr="0" anchor="b" bIns="91425" lIns="91425" rIns="91425" tIns="91425"/>
          <a:lstStyle>
            <a:lvl1pPr indent="0" lvl="0" marL="0" marR="0" rtl="0" algn="ctr">
              <a:lnSpc>
                <a:spcPct val="107142"/>
              </a:lnSpc>
              <a:spcBef>
                <a:spcPts val="0"/>
              </a:spcBef>
              <a:spcAft>
                <a:spcPts val="0"/>
              </a:spcAft>
              <a:buClr>
                <a:srgbClr val="001D4D"/>
              </a:buClr>
              <a:buFont typeface="Noto Sans Symbols"/>
              <a:buNone/>
              <a:defRPr b="0" i="0" sz="2800" u="none" cap="none" strike="noStrike">
                <a:solidFill>
                  <a:srgbClr val="001D4D"/>
                </a:solidFill>
                <a:latin typeface="Trebuchet MS"/>
                <a:ea typeface="Trebuchet MS"/>
                <a:cs typeface="Trebuchet MS"/>
                <a:sym typeface="Trebuchet MS"/>
              </a:defRPr>
            </a:lvl1pPr>
            <a:lvl2pPr indent="0" lvl="1" marL="457200" marR="0" rtl="0" algn="l">
              <a:spcBef>
                <a:spcPts val="600"/>
              </a:spcBef>
              <a:spcAft>
                <a:spcPts val="0"/>
              </a:spcAft>
              <a:buClr>
                <a:srgbClr val="001D4D"/>
              </a:buClr>
              <a:buFont typeface="Noto Sans Symbols"/>
              <a:buNone/>
              <a:defRPr b="1" i="0" sz="2000" u="none" cap="none" strike="noStrike">
                <a:solidFill>
                  <a:srgbClr val="001D4D"/>
                </a:solidFill>
                <a:latin typeface="Trebuchet MS"/>
                <a:ea typeface="Trebuchet MS"/>
                <a:cs typeface="Trebuchet MS"/>
                <a:sym typeface="Trebuchet MS"/>
              </a:defRPr>
            </a:lvl2pPr>
            <a:lvl3pPr indent="0" lvl="2" marL="914400" marR="0" rtl="0" algn="l">
              <a:spcBef>
                <a:spcPts val="600"/>
              </a:spcBef>
              <a:spcAft>
                <a:spcPts val="0"/>
              </a:spcAft>
              <a:buClr>
                <a:srgbClr val="001D4D"/>
              </a:buClr>
              <a:buFont typeface="Noto Sans Symbols"/>
              <a:buNone/>
              <a:defRPr b="1" i="0" sz="1800" u="none" cap="none" strike="noStrike">
                <a:solidFill>
                  <a:srgbClr val="001D4D"/>
                </a:solidFill>
                <a:latin typeface="Trebuchet MS"/>
                <a:ea typeface="Trebuchet MS"/>
                <a:cs typeface="Trebuchet MS"/>
                <a:sym typeface="Trebuchet MS"/>
              </a:defRPr>
            </a:lvl3pPr>
            <a:lvl4pPr indent="0" lvl="3" marL="13716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4pPr>
            <a:lvl5pPr indent="0" lvl="4" marL="1828800" marR="0" rtl="0" algn="l">
              <a:spcBef>
                <a:spcPts val="600"/>
              </a:spcBef>
              <a:spcAft>
                <a:spcPts val="0"/>
              </a:spcAft>
              <a:buClr>
                <a:srgbClr val="001D4D"/>
              </a:buClr>
              <a:buFont typeface="Noto Sans Symbols"/>
              <a:buNone/>
              <a:defRPr b="1" i="0" sz="1600" u="none" cap="none" strike="noStrike">
                <a:solidFill>
                  <a:srgbClr val="001D4D"/>
                </a:solidFill>
                <a:latin typeface="Trebuchet MS"/>
                <a:ea typeface="Trebuchet MS"/>
                <a:cs typeface="Trebuchet MS"/>
                <a:sym typeface="Trebuchet MS"/>
              </a:defRPr>
            </a:lvl5pPr>
            <a:lvl6pPr indent="0" lvl="5" marL="22860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6pPr>
            <a:lvl7pPr indent="0" lvl="6" marL="27432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7pPr>
            <a:lvl8pPr indent="0" lvl="7" marL="32004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8pPr>
            <a:lvl9pPr indent="0" lvl="8" marL="3657600" marR="0" rtl="0" algn="l">
              <a:spcBef>
                <a:spcPts val="320"/>
              </a:spcBef>
              <a:buClr>
                <a:schemeClr val="dk1"/>
              </a:buClr>
              <a:buFont typeface="Arial"/>
              <a:buNone/>
              <a:defRPr b="1" i="0" sz="1600" u="none" cap="none" strike="noStrike">
                <a:solidFill>
                  <a:schemeClr val="dk1"/>
                </a:solidFill>
                <a:latin typeface="Trebuchet MS"/>
                <a:ea typeface="Trebuchet MS"/>
                <a:cs typeface="Trebuchet MS"/>
                <a:sym typeface="Trebuchet MS"/>
              </a:defRPr>
            </a:lvl9pPr>
          </a:lstStyle>
          <a:p/>
        </p:txBody>
      </p:sp>
      <p:sp>
        <p:nvSpPr>
          <p:cNvPr id="56" name="Shape 56"/>
          <p:cNvSpPr txBox="1"/>
          <p:nvPr>
            <p:ph idx="4" type="body"/>
          </p:nvPr>
        </p:nvSpPr>
        <p:spPr>
          <a:xfrm>
            <a:off x="4705350" y="2362199"/>
            <a:ext cx="3657600" cy="3686174"/>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rebuchet MS"/>
                <a:ea typeface="Trebuchet MS"/>
                <a:cs typeface="Trebuchet MS"/>
                <a:sym typeface="Trebuchet MS"/>
              </a:defRPr>
            </a:lvl9pPr>
          </a:lstStyle>
          <a:p/>
        </p:txBody>
      </p:sp>
      <p:sp>
        <p:nvSpPr>
          <p:cNvPr id="57" name="Shape 57"/>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8" name="Shape 58"/>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ntent, Top and Bottom">
    <p:spTree>
      <p:nvGrpSpPr>
        <p:cNvPr id="60" name="Shape 60"/>
        <p:cNvGrpSpPr/>
        <p:nvPr/>
      </p:nvGrpSpPr>
      <p:grpSpPr>
        <a:xfrm>
          <a:off x="0" y="0"/>
          <a:ext cx="0" cy="0"/>
          <a:chOff x="0" y="0"/>
          <a:chExt cx="0" cy="0"/>
        </a:xfrm>
      </p:grpSpPr>
      <p:pic>
        <p:nvPicPr>
          <p:cNvPr descr="Overlay-ContentSlides.png" id="61" name="Shape 61"/>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62" name="Shape 62"/>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63" name="Shape 63"/>
          <p:cNvSpPr txBox="1"/>
          <p:nvPr>
            <p:ph idx="1" type="body"/>
          </p:nvPr>
        </p:nvSpPr>
        <p:spPr>
          <a:xfrm>
            <a:off x="779462" y="1828800"/>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4" name="Shape 64"/>
          <p:cNvSpPr txBox="1"/>
          <p:nvPr>
            <p:ph idx="2" type="body"/>
          </p:nvPr>
        </p:nvSpPr>
        <p:spPr>
          <a:xfrm>
            <a:off x="779462" y="3991816"/>
            <a:ext cx="7585076"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65" name="Shape 65"/>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ntent">
    <p:spTree>
      <p:nvGrpSpPr>
        <p:cNvPr id="68" name="Shape 68"/>
        <p:cNvGrpSpPr/>
        <p:nvPr/>
      </p:nvGrpSpPr>
      <p:grpSpPr>
        <a:xfrm>
          <a:off x="0" y="0"/>
          <a:ext cx="0" cy="0"/>
          <a:chOff x="0" y="0"/>
          <a:chExt cx="0" cy="0"/>
        </a:xfrm>
      </p:grpSpPr>
      <p:pic>
        <p:nvPicPr>
          <p:cNvPr descr="Overlay-ContentSlides.png" id="69" name="Shape 69"/>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0" name="Shape 70"/>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71" name="Shape 71"/>
          <p:cNvSpPr txBox="1"/>
          <p:nvPr>
            <p:ph idx="1"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2" name="Shape 72"/>
          <p:cNvSpPr txBox="1"/>
          <p:nvPr>
            <p:ph idx="2"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3" name="Shape 73"/>
          <p:cNvSpPr txBox="1"/>
          <p:nvPr>
            <p:ph idx="3" type="body"/>
          </p:nvPr>
        </p:nvSpPr>
        <p:spPr>
          <a:xfrm>
            <a:off x="779462" y="1828800"/>
            <a:ext cx="3657600" cy="4219575"/>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74" name="Shape 7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 Content">
    <p:spTree>
      <p:nvGrpSpPr>
        <p:cNvPr id="77" name="Shape 77"/>
        <p:cNvGrpSpPr/>
        <p:nvPr/>
      </p:nvGrpSpPr>
      <p:grpSpPr>
        <a:xfrm>
          <a:off x="0" y="0"/>
          <a:ext cx="0" cy="0"/>
          <a:chOff x="0" y="0"/>
          <a:chExt cx="0" cy="0"/>
        </a:xfrm>
      </p:grpSpPr>
      <p:pic>
        <p:nvPicPr>
          <p:cNvPr descr="Overlay-ContentSlides.png" id="78" name="Shape 7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79" name="Shape 7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80" name="Shape 80"/>
          <p:cNvSpPr txBox="1"/>
          <p:nvPr>
            <p:ph idx="1" type="body"/>
          </p:nvPr>
        </p:nvSpPr>
        <p:spPr>
          <a:xfrm>
            <a:off x="779462"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1" name="Shape 81"/>
          <p:cNvSpPr txBox="1"/>
          <p:nvPr>
            <p:ph idx="2" type="body"/>
          </p:nvPr>
        </p:nvSpPr>
        <p:spPr>
          <a:xfrm>
            <a:off x="779462"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2" name="Shape 82"/>
          <p:cNvSpPr txBox="1"/>
          <p:nvPr>
            <p:ph idx="3" type="body"/>
          </p:nvPr>
        </p:nvSpPr>
        <p:spPr>
          <a:xfrm>
            <a:off x="4710953" y="1828800"/>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3" name="Shape 83"/>
          <p:cNvSpPr txBox="1"/>
          <p:nvPr>
            <p:ph idx="4" type="body"/>
          </p:nvPr>
        </p:nvSpPr>
        <p:spPr>
          <a:xfrm>
            <a:off x="4710953" y="3991816"/>
            <a:ext cx="3657600" cy="2057400"/>
          </a:xfrm>
          <a:prstGeom prst="rect">
            <a:avLst/>
          </a:prstGeom>
          <a:noFill/>
          <a:ln>
            <a:noFill/>
          </a:ln>
        </p:spPr>
        <p:txBody>
          <a:bodyPr anchorCtr="0" anchor="t" bIns="91425" lIns="91425" rIns="91425" tIns="91425"/>
          <a:lstStyle>
            <a:lvl1pPr indent="-155575" lvl="0" marL="282575" marR="0" rtl="0" algn="l">
              <a:spcBef>
                <a:spcPts val="20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1pPr>
            <a:lvl2pPr indent="-184150" lvl="1" marL="57785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4" name="Shape 84"/>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7" name="Shape 87"/>
        <p:cNvGrpSpPr/>
        <p:nvPr/>
      </p:nvGrpSpPr>
      <p:grpSpPr>
        <a:xfrm>
          <a:off x="0" y="0"/>
          <a:ext cx="0" cy="0"/>
          <a:chOff x="0" y="0"/>
          <a:chExt cx="0" cy="0"/>
        </a:xfrm>
      </p:grpSpPr>
      <p:pic>
        <p:nvPicPr>
          <p:cNvPr descr="Overlay-ContentSlides.png" id="88" name="Shape 88"/>
          <p:cNvPicPr preferRelativeResize="0"/>
          <p:nvPr/>
        </p:nvPicPr>
        <p:blipFill rotWithShape="1">
          <a:blip r:embed="rId2">
            <a:alphaModFix/>
          </a:blip>
          <a:srcRect b="0" l="0" r="0" t="0"/>
          <a:stretch/>
        </p:blipFill>
        <p:spPr>
          <a:xfrm>
            <a:off x="150813" y="187325"/>
            <a:ext cx="8828086" cy="6481762"/>
          </a:xfrm>
          <a:prstGeom prst="rect">
            <a:avLst/>
          </a:prstGeom>
          <a:noFill/>
          <a:ln>
            <a:noFill/>
          </a:ln>
        </p:spPr>
      </p:pic>
      <p:sp>
        <p:nvSpPr>
          <p:cNvPr id="89" name="Shape 89"/>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90" name="Shape 90"/>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190500" y="190500"/>
            <a:ext cx="8764587" cy="6478588"/>
          </a:xfrm>
          <a:prstGeom prst="round2DiagRect">
            <a:avLst>
              <a:gd fmla="val 9416" name="adj1"/>
              <a:gd fmla="val 0" name="adj2"/>
            </a:avLst>
          </a:prstGeom>
          <a:gradFill>
            <a:gsLst>
              <a:gs pos="0">
                <a:srgbClr val="B27A00"/>
              </a:gs>
              <a:gs pos="13000">
                <a:srgbClr val="B27A00"/>
              </a:gs>
              <a:gs pos="100000">
                <a:schemeClr val="lt1"/>
              </a:gs>
            </a:gsLst>
            <a:lin ang="540000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Shape 11"/>
          <p:cNvSpPr txBox="1"/>
          <p:nvPr>
            <p:ph type="title"/>
          </p:nvPr>
        </p:nvSpPr>
        <p:spPr>
          <a:xfrm>
            <a:off x="779462" y="381000"/>
            <a:ext cx="7583486" cy="104457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1pPr>
            <a:lvl2pPr indent="0" lvl="1"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2pPr>
            <a:lvl3pPr indent="0" lvl="2"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3pPr>
            <a:lvl4pPr indent="0" lvl="3"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4pPr>
            <a:lvl5pPr indent="0" lvl="4" marL="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5pPr>
            <a:lvl6pPr indent="0" lvl="5" marL="4572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6pPr>
            <a:lvl7pPr indent="0" lvl="6" marL="9144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7pPr>
            <a:lvl8pPr indent="0" lvl="7" marL="13716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8pPr>
            <a:lvl9pPr indent="0" lvl="8" marL="1828800" marR="0" rtl="0" algn="l">
              <a:spcBef>
                <a:spcPts val="0"/>
              </a:spcBef>
              <a:spcAft>
                <a:spcPts val="0"/>
              </a:spcAft>
              <a:buNone/>
              <a:defRPr b="0" i="0" sz="3800" u="none" cap="none" strike="noStrike">
                <a:solidFill>
                  <a:srgbClr val="001D4D"/>
                </a:solidFill>
                <a:latin typeface="Trebuchet MS"/>
                <a:ea typeface="Trebuchet MS"/>
                <a:cs typeface="Trebuchet MS"/>
                <a:sym typeface="Trebuchet MS"/>
              </a:defRPr>
            </a:lvl9pPr>
          </a:lstStyle>
          <a:p/>
        </p:txBody>
      </p:sp>
      <p:sp>
        <p:nvSpPr>
          <p:cNvPr id="12" name="Shape 12"/>
          <p:cNvSpPr txBox="1"/>
          <p:nvPr>
            <p:ph idx="1" type="body"/>
          </p:nvPr>
        </p:nvSpPr>
        <p:spPr>
          <a:xfrm>
            <a:off x="779462" y="1828800"/>
            <a:ext cx="7583486" cy="4208462"/>
          </a:xfrm>
          <a:prstGeom prst="rect">
            <a:avLst/>
          </a:prstGeom>
          <a:noFill/>
          <a:ln>
            <a:noFill/>
          </a:ln>
        </p:spPr>
        <p:txBody>
          <a:bodyPr anchorCtr="0" anchor="t" bIns="91425" lIns="91425" rIns="91425" tIns="91425"/>
          <a:lstStyle>
            <a:lvl1pPr indent="-142875" lvl="0" marL="282575" marR="0" rtl="0" algn="l">
              <a:spcBef>
                <a:spcPts val="2000"/>
              </a:spcBef>
              <a:spcAft>
                <a:spcPts val="0"/>
              </a:spcAft>
              <a:buClr>
                <a:srgbClr val="001D4D"/>
              </a:buClr>
              <a:buSzPct val="100000"/>
              <a:buFont typeface="Noto Sans Symbols"/>
              <a:buChar char="●"/>
              <a:defRPr b="0" i="0" sz="2200" u="none" cap="none" strike="noStrike">
                <a:solidFill>
                  <a:srgbClr val="001D4D"/>
                </a:solidFill>
                <a:latin typeface="Trebuchet MS"/>
                <a:ea typeface="Trebuchet MS"/>
                <a:cs typeface="Trebuchet MS"/>
                <a:sym typeface="Trebuchet MS"/>
              </a:defRPr>
            </a:lvl1pPr>
            <a:lvl2pPr indent="-171450" lvl="1" marL="577850" marR="0" rtl="0" algn="l">
              <a:spcBef>
                <a:spcPts val="600"/>
              </a:spcBef>
              <a:spcAft>
                <a:spcPts val="0"/>
              </a:spcAft>
              <a:buClr>
                <a:srgbClr val="001D4D"/>
              </a:buClr>
              <a:buSzPct val="100000"/>
              <a:buFont typeface="Noto Sans Symbols"/>
              <a:buChar char="●"/>
              <a:defRPr b="0" i="0" sz="2000" u="none" cap="none" strike="noStrike">
                <a:solidFill>
                  <a:srgbClr val="001D4D"/>
                </a:solidFill>
                <a:latin typeface="Trebuchet MS"/>
                <a:ea typeface="Trebuchet MS"/>
                <a:cs typeface="Trebuchet MS"/>
                <a:sym typeface="Trebuchet MS"/>
              </a:defRPr>
            </a:lvl2pPr>
            <a:lvl3pPr indent="-174625" lvl="2" marL="86042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3pPr>
            <a:lvl4pPr indent="-177800" lvl="3" marL="1143000"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4pPr>
            <a:lvl5pPr indent="-168275" lvl="4" marL="1425575" marR="0" rtl="0" algn="l">
              <a:spcBef>
                <a:spcPts val="600"/>
              </a:spcBef>
              <a:spcAft>
                <a:spcPts val="0"/>
              </a:spcAft>
              <a:buClr>
                <a:srgbClr val="001D4D"/>
              </a:buClr>
              <a:buSzPct val="100000"/>
              <a:buFont typeface="Noto Sans Symbols"/>
              <a:buChar char="●"/>
              <a:defRPr b="0" i="0" sz="1800" u="none" cap="none" strike="noStrike">
                <a:solidFill>
                  <a:srgbClr val="001D4D"/>
                </a:solidFill>
                <a:latin typeface="Trebuchet MS"/>
                <a:ea typeface="Trebuchet MS"/>
                <a:cs typeface="Trebuchet MS"/>
                <a:sym typeface="Trebuchet MS"/>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rebuchet MS"/>
                <a:ea typeface="Trebuchet MS"/>
                <a:cs typeface="Trebuchet MS"/>
                <a:sym typeface="Trebuchet MS"/>
              </a:defRPr>
            </a:lvl9pPr>
          </a:lstStyle>
          <a:p/>
        </p:txBody>
      </p:sp>
      <p:sp>
        <p:nvSpPr>
          <p:cNvPr id="13" name="Shape 13"/>
          <p:cNvSpPr txBox="1"/>
          <p:nvPr>
            <p:ph idx="10" type="dt"/>
          </p:nvPr>
        </p:nvSpPr>
        <p:spPr>
          <a:xfrm>
            <a:off x="381000" y="6288087"/>
            <a:ext cx="1887538" cy="365125"/>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3305175" y="6288087"/>
            <a:ext cx="5238750" cy="365125"/>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0" i="0" sz="1200" u="none" cap="none" strike="noStrike">
                <a:solidFill>
                  <a:schemeClr val="lt2"/>
                </a:solidFill>
                <a:latin typeface="Trebuchet MS"/>
                <a:ea typeface="Trebuchet MS"/>
                <a:cs typeface="Trebuchet MS"/>
                <a:sym typeface="Trebuchet MS"/>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8404225" y="219075"/>
            <a:ext cx="493713" cy="365125"/>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2"/>
                </a:solidFill>
                <a:latin typeface="Trebuchet MS"/>
                <a:ea typeface="Trebuchet MS"/>
                <a:cs typeface="Trebuchet MS"/>
                <a:sym typeface="Trebuchet MS"/>
              </a:rPr>
              <a:t>‹#›</a:t>
            </a:fld>
          </a:p>
        </p:txBody>
      </p:sp>
      <p:pic>
        <p:nvPicPr>
          <p:cNvPr descr="FIULogo_H_CMYK_fx.png" id="16" name="Shape 16"/>
          <p:cNvPicPr preferRelativeResize="0"/>
          <p:nvPr/>
        </p:nvPicPr>
        <p:blipFill rotWithShape="1">
          <a:blip r:embed="rId1">
            <a:alphaModFix/>
          </a:blip>
          <a:srcRect b="0" l="0" r="0" t="0"/>
          <a:stretch/>
        </p:blipFill>
        <p:spPr>
          <a:xfrm>
            <a:off x="6103937" y="5959475"/>
            <a:ext cx="2430462" cy="693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jpg"/><Relationship Id="rId4" Type="http://schemas.openxmlformats.org/officeDocument/2006/relationships/image" Target="../media/image22.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jpg"/><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09.jpg"/><Relationship Id="rId4" Type="http://schemas.openxmlformats.org/officeDocument/2006/relationships/image" Target="../media/image22.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5925" y="1510687"/>
            <a:ext cx="8686800" cy="3900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lang="en-US"/>
              <a:t>Code by Cooking 0.0</a:t>
            </a:r>
          </a:p>
          <a:p>
            <a:pPr indent="0" lvl="0" marL="0" marR="0" rtl="0" algn="ctr">
              <a:spcBef>
                <a:spcPts val="0"/>
              </a:spcBef>
              <a:spcAft>
                <a:spcPts val="0"/>
              </a:spcAft>
              <a:buSzPct val="25000"/>
              <a:buNone/>
            </a:pPr>
            <a:r>
              <a:t/>
            </a:r>
            <a:endParaRPr sz="2900"/>
          </a:p>
          <a:p>
            <a:pPr indent="0" lvl="0" marL="0" marR="0" rtl="0" algn="ctr">
              <a:spcBef>
                <a:spcPts val="0"/>
              </a:spcBef>
              <a:spcAft>
                <a:spcPts val="0"/>
              </a:spcAft>
              <a:buSzPct val="25000"/>
              <a:buNone/>
            </a:pPr>
            <a:r>
              <a:rPr b="0" i="0" lang="en-US" sz="2500" u="none" cap="none" strike="noStrike">
                <a:solidFill>
                  <a:srgbClr val="001D4D"/>
                </a:solidFill>
                <a:latin typeface="Trebuchet MS"/>
                <a:ea typeface="Trebuchet MS"/>
                <a:cs typeface="Trebuchet MS"/>
                <a:sym typeface="Trebuchet MS"/>
              </a:rPr>
              <a:t>Team Member(s): </a:t>
            </a:r>
            <a:r>
              <a:rPr lang="en-US" sz="2500"/>
              <a:t>Derrick Serbia, Dhrumel Shah</a:t>
            </a:r>
            <a:br>
              <a:rPr b="0" i="0" lang="en-US" sz="2500" u="none" cap="none" strike="noStrike">
                <a:solidFill>
                  <a:srgbClr val="001D4D"/>
                </a:solidFill>
                <a:latin typeface="Trebuchet MS"/>
                <a:ea typeface="Trebuchet MS"/>
                <a:cs typeface="Trebuchet MS"/>
                <a:sym typeface="Trebuchet MS"/>
              </a:rPr>
            </a:br>
            <a:r>
              <a:rPr b="0" i="0" lang="en-US" sz="2500" u="none" cap="none" strike="noStrike">
                <a:solidFill>
                  <a:srgbClr val="001D4D"/>
                </a:solidFill>
                <a:latin typeface="Trebuchet MS"/>
                <a:ea typeface="Trebuchet MS"/>
                <a:cs typeface="Trebuchet MS"/>
                <a:sym typeface="Trebuchet MS"/>
              </a:rPr>
              <a:t>Product Owner(s): Franciso Ortega</a:t>
            </a:r>
          </a:p>
          <a:p>
            <a:pPr indent="0" lvl="0" marL="0" marR="0" rtl="0" algn="ctr">
              <a:spcBef>
                <a:spcPts val="0"/>
              </a:spcBef>
              <a:spcAft>
                <a:spcPts val="0"/>
              </a:spcAft>
              <a:buSzPct val="25000"/>
              <a:buNone/>
            </a:pPr>
            <a:r>
              <a:rPr lang="en-US" sz="2500"/>
              <a:t>Mentor(s): Franciso Ortega, Mohsen Taheri</a:t>
            </a:r>
          </a:p>
          <a:p>
            <a:pPr indent="0" lvl="0" marL="0" marR="0" rtl="0" algn="ctr">
              <a:spcBef>
                <a:spcPts val="0"/>
              </a:spcBef>
              <a:spcAft>
                <a:spcPts val="0"/>
              </a:spcAft>
              <a:buSzPct val="25000"/>
              <a:buNone/>
            </a:pPr>
            <a:r>
              <a:rPr lang="en-US" sz="2500"/>
              <a:t>Instructor: Masoud Sadjadi</a:t>
            </a:r>
            <a:br>
              <a:rPr b="0" i="0" lang="en-US" sz="2800" u="none" cap="none" strike="noStrike">
                <a:solidFill>
                  <a:srgbClr val="001D4D"/>
                </a:solidFill>
                <a:latin typeface="Trebuchet MS"/>
                <a:ea typeface="Trebuchet MS"/>
                <a:cs typeface="Trebuchet MS"/>
                <a:sym typeface="Trebuchet MS"/>
              </a:rPr>
            </a:br>
            <a:br>
              <a:rPr b="0" i="0" lang="en-US" sz="44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School of Computing and Information Sciences</a:t>
            </a:r>
            <a:br>
              <a:rPr b="0" i="0" lang="en-US" sz="1800" u="none" cap="none" strike="noStrike">
                <a:solidFill>
                  <a:srgbClr val="001D4D"/>
                </a:solidFill>
                <a:latin typeface="Trebuchet MS"/>
                <a:ea typeface="Trebuchet MS"/>
                <a:cs typeface="Trebuchet MS"/>
                <a:sym typeface="Trebuchet MS"/>
              </a:rPr>
            </a:br>
            <a:r>
              <a:rPr b="0" i="0" lang="en-US" sz="1800" u="none" cap="none" strike="noStrike">
                <a:solidFill>
                  <a:srgbClr val="001D4D"/>
                </a:solidFill>
                <a:latin typeface="Trebuchet MS"/>
                <a:ea typeface="Trebuchet MS"/>
                <a:cs typeface="Trebuchet MS"/>
                <a:sym typeface="Trebuchet MS"/>
              </a:rPr>
              <a:t>Florida International University</a:t>
            </a:r>
          </a:p>
        </p:txBody>
      </p:sp>
      <p:sp>
        <p:nvSpPr>
          <p:cNvPr id="150" name="Shape 150"/>
          <p:cNvSpPr txBox="1"/>
          <p:nvPr>
            <p:ph idx="1" type="subTitle"/>
          </p:nvPr>
        </p:nvSpPr>
        <p:spPr>
          <a:xfrm>
            <a:off x="228600" y="5643562"/>
            <a:ext cx="8686800" cy="12191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lt1"/>
              </a:buClr>
              <a:buSzPct val="25000"/>
              <a:buFont typeface="Noto Sans Symbols"/>
              <a:buNone/>
            </a:pPr>
            <a:r>
              <a:rPr lang="en-US">
                <a:solidFill>
                  <a:srgbClr val="666666"/>
                </a:solidFill>
              </a:rPr>
              <a:t> </a:t>
            </a:r>
          </a:p>
        </p:txBody>
      </p:sp>
      <p:sp>
        <p:nvSpPr>
          <p:cNvPr id="151" name="Shape 151"/>
          <p:cNvSpPr txBox="1"/>
          <p:nvPr/>
        </p:nvSpPr>
        <p:spPr>
          <a:xfrm>
            <a:off x="135925" y="556025"/>
            <a:ext cx="8686800" cy="7227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SzPct val="25000"/>
              <a:buNone/>
            </a:pPr>
            <a:r>
              <a:rPr b="0" i="0" lang="en-US" sz="3600" u="none" cap="none" strike="noStrike">
                <a:solidFill>
                  <a:srgbClr val="001D4D"/>
                </a:solidFill>
                <a:latin typeface="Trebuchet MS"/>
                <a:ea typeface="Trebuchet MS"/>
                <a:cs typeface="Trebuchet MS"/>
                <a:sym typeface="Trebuchet MS"/>
              </a:rPr>
              <a:t>Final Presentation</a:t>
            </a:r>
          </a:p>
          <a:p>
            <a:pPr lvl="0" rtl="0" algn="ctr">
              <a:spcBef>
                <a:spcPts val="0"/>
              </a:spcBef>
              <a:buClr>
                <a:schemeClr val="dk1"/>
              </a:buClr>
              <a:buSzPct val="25000"/>
              <a:buFont typeface="Arial"/>
              <a:buNone/>
            </a:pPr>
            <a:r>
              <a:rPr lang="en-US" sz="2600">
                <a:solidFill>
                  <a:srgbClr val="001D4D"/>
                </a:solidFill>
                <a:latin typeface="Trebuchet MS"/>
                <a:ea typeface="Trebuchet MS"/>
                <a:cs typeface="Trebuchet MS"/>
                <a:sym typeface="Trebuchet MS"/>
              </a:rPr>
              <a:t>&lt;Fall 2016&gt;</a:t>
            </a:r>
          </a:p>
        </p:txBody>
      </p:sp>
      <p:pic>
        <p:nvPicPr>
          <p:cNvPr id="152" name="Shape 152"/>
          <p:cNvPicPr preferRelativeResize="0"/>
          <p:nvPr/>
        </p:nvPicPr>
        <p:blipFill rotWithShape="1">
          <a:blip r:embed="rId3">
            <a:alphaModFix/>
          </a:blip>
          <a:srcRect b="25536" l="21777" r="22269" t="27172"/>
          <a:stretch/>
        </p:blipFill>
        <p:spPr>
          <a:xfrm>
            <a:off x="1874362" y="6146048"/>
            <a:ext cx="1111634" cy="362374"/>
          </a:xfrm>
          <a:prstGeom prst="rect">
            <a:avLst/>
          </a:prstGeom>
          <a:noFill/>
          <a:ln>
            <a:noFill/>
          </a:ln>
        </p:spPr>
      </p:pic>
      <p:pic>
        <p:nvPicPr>
          <p:cNvPr id="153" name="Shape 153"/>
          <p:cNvPicPr preferRelativeResize="0"/>
          <p:nvPr/>
        </p:nvPicPr>
        <p:blipFill>
          <a:blip r:embed="rId4">
            <a:alphaModFix/>
          </a:blip>
          <a:stretch>
            <a:fillRect/>
          </a:stretch>
        </p:blipFill>
        <p:spPr>
          <a:xfrm>
            <a:off x="1724925" y="5765028"/>
            <a:ext cx="1410498" cy="283596"/>
          </a:xfrm>
          <a:prstGeom prst="rect">
            <a:avLst/>
          </a:prstGeom>
          <a:noFill/>
          <a:ln>
            <a:noFill/>
          </a:ln>
        </p:spPr>
      </p:pic>
      <p:pic>
        <p:nvPicPr>
          <p:cNvPr id="154" name="Shape 154"/>
          <p:cNvPicPr preferRelativeResize="0"/>
          <p:nvPr/>
        </p:nvPicPr>
        <p:blipFill rotWithShape="1">
          <a:blip r:embed="rId5">
            <a:alphaModFix/>
          </a:blip>
          <a:srcRect b="19239" l="18978" r="19243" t="18232"/>
          <a:stretch/>
        </p:blipFill>
        <p:spPr>
          <a:xfrm>
            <a:off x="459404" y="5765025"/>
            <a:ext cx="975994" cy="7434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a:t>
            </a:r>
            <a:r>
              <a:rPr lang="en-US" sz="3300"/>
              <a:t>using</a:t>
            </a:r>
          </a:p>
        </p:txBody>
      </p:sp>
      <p:sp>
        <p:nvSpPr>
          <p:cNvPr id="225" name="Shape 225"/>
          <p:cNvSpPr txBox="1"/>
          <p:nvPr>
            <p:ph idx="1" type="body"/>
          </p:nvPr>
        </p:nvSpPr>
        <p:spPr>
          <a:xfrm>
            <a:off x="780287" y="2183575"/>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Description:</a:t>
            </a:r>
            <a:r>
              <a:rPr lang="en-US"/>
              <a:t> As as user, I would like the in-game screen to also display the object that the function is using. That way, I will know that the function is doing work on an object.</a:t>
            </a:r>
          </a:p>
          <a:p>
            <a:pPr indent="0" lvl="0" marL="0" marR="0" rtl="0" algn="l">
              <a:spcBef>
                <a:spcPts val="2000"/>
              </a:spcBef>
              <a:spcAft>
                <a:spcPts val="0"/>
              </a:spcAft>
              <a:buNone/>
            </a:pPr>
            <a:r>
              <a:rPr b="1" lang="en-US" u="sng"/>
              <a:t>What does this mean?</a:t>
            </a:r>
          </a:p>
          <a:p>
            <a:pPr indent="0" lvl="0" marL="0" marR="0" rtl="0" algn="l">
              <a:spcBef>
                <a:spcPts val="2000"/>
              </a:spcBef>
              <a:spcAft>
                <a:spcPts val="0"/>
              </a:spcAft>
              <a:buNone/>
            </a:pPr>
            <a:r>
              <a:rPr lang="en-US"/>
              <a:t>Update text from </a:t>
            </a:r>
            <a:r>
              <a:rPr i="1" lang="en-US"/>
              <a:t>Boil(objectToCook)</a:t>
            </a:r>
            <a:r>
              <a:rPr lang="en-US"/>
              <a:t> to </a:t>
            </a:r>
            <a:r>
              <a:rPr i="1" lang="en-US"/>
              <a:t>Boil(tomato)</a:t>
            </a:r>
          </a:p>
          <a:p>
            <a:pPr indent="0" lvl="0" marL="0" marR="0" rtl="0" algn="l">
              <a:spcBef>
                <a:spcPts val="2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32" name="Shape 232"/>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u="sng"/>
              <a:t>Why is this important?</a:t>
            </a:r>
            <a:r>
              <a:rPr lang="en-US"/>
              <a:t> </a:t>
            </a:r>
          </a:p>
          <a:p>
            <a:pPr indent="-228600" lvl="0" marL="457200" marR="0" rtl="0" algn="l">
              <a:spcBef>
                <a:spcPts val="2000"/>
              </a:spcBef>
              <a:spcAft>
                <a:spcPts val="0"/>
              </a:spcAft>
            </a:pPr>
            <a:r>
              <a:rPr lang="en-US"/>
              <a:t>Three scripts interacting with each other.</a:t>
            </a:r>
          </a:p>
          <a:p>
            <a:pPr indent="-228600" lvl="0" marL="457200" marR="0" rtl="0" algn="l">
              <a:spcBef>
                <a:spcPts val="2000"/>
              </a:spcBef>
              <a:spcAft>
                <a:spcPts val="0"/>
              </a:spcAft>
            </a:pPr>
            <a:r>
              <a:rPr lang="en-US"/>
              <a:t>Information is being accessed indirectly through a “middle-man”.</a:t>
            </a:r>
          </a:p>
          <a:p>
            <a:pPr indent="-228600" lvl="0" marL="457200" marR="0" rtl="0" algn="l">
              <a:spcBef>
                <a:spcPts val="2000"/>
              </a:spcBef>
              <a:spcAft>
                <a:spcPts val="0"/>
              </a:spcAft>
            </a:pPr>
            <a:r>
              <a:rPr lang="en-US"/>
              <a:t>Scripts constantly checking for contact and interaction between objects in order to update correctly</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39" name="Shape 239"/>
          <p:cNvSpPr txBox="1"/>
          <p:nvPr>
            <p:ph idx="1" type="body"/>
          </p:nvPr>
        </p:nvSpPr>
        <p:spPr>
          <a:xfrm>
            <a:off x="780287" y="17763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sz="2000" u="sng"/>
              <a:t>Procedure:</a:t>
            </a:r>
          </a:p>
          <a:p>
            <a:pPr indent="-355600" lvl="0" marL="457200" marR="0" rtl="0" algn="l">
              <a:spcBef>
                <a:spcPts val="2000"/>
              </a:spcBef>
              <a:spcAft>
                <a:spcPts val="0"/>
              </a:spcAft>
              <a:buSzPct val="100000"/>
            </a:pPr>
            <a:r>
              <a:rPr lang="en-US" sz="2000"/>
              <a:t>stove.cs detects that an object has entered its trigger. </a:t>
            </a:r>
          </a:p>
          <a:p>
            <a:pPr indent="-355600" lvl="0" marL="457200" marR="0" rtl="0" algn="l">
              <a:spcBef>
                <a:spcPts val="2000"/>
              </a:spcBef>
              <a:spcAft>
                <a:spcPts val="0"/>
              </a:spcAft>
              <a:buSzPct val="100000"/>
            </a:pPr>
            <a:r>
              <a:rPr lang="en-US" sz="2000"/>
              <a:t>check if the item is a StoveObject and, if so, check if it is already colliding with the stove.</a:t>
            </a:r>
          </a:p>
          <a:p>
            <a:pPr indent="-355600" lvl="0" marL="457200" marR="0" rtl="0" algn="l">
              <a:spcBef>
                <a:spcPts val="2000"/>
              </a:spcBef>
              <a:spcAft>
                <a:spcPts val="0"/>
              </a:spcAft>
              <a:buSzPct val="100000"/>
            </a:pPr>
            <a:r>
              <a:rPr lang="en-US" sz="2000"/>
              <a:t>If it’s not colliding, call the function activateButton, which takes an int and a foodItem.</a:t>
            </a:r>
          </a:p>
          <a:p>
            <a:pPr indent="-355600" lvl="0" marL="457200" marR="0" rtl="0" algn="l">
              <a:spcBef>
                <a:spcPts val="2000"/>
              </a:spcBef>
              <a:spcAft>
                <a:spcPts val="0"/>
              </a:spcAft>
              <a:buSzPct val="100000"/>
            </a:pPr>
            <a:r>
              <a:rPr lang="en-US" sz="2000"/>
              <a:t>assignText finds the first empty line in our Code Menu and returns its position as an int.</a:t>
            </a:r>
          </a:p>
          <a:p>
            <a:pPr indent="-355600" lvl="0" marL="457200" marR="0" rtl="0" algn="l">
              <a:spcBef>
                <a:spcPts val="2000"/>
              </a:spcBef>
              <a:spcAft>
                <a:spcPts val="0"/>
              </a:spcAft>
              <a:buSzPct val="100000"/>
            </a:pPr>
            <a:r>
              <a:rPr lang="en-US" sz="2000"/>
              <a:t>Pass this int and a the foodItem that is on the stoveObject as the parameters for activateButton.</a:t>
            </a:r>
          </a:p>
          <a:p>
            <a:pPr indent="-355600" lvl="0" marL="457200" marR="0" rtl="0" algn="l">
              <a:spcBef>
                <a:spcPts val="2000"/>
              </a:spcBef>
              <a:spcAft>
                <a:spcPts val="0"/>
              </a:spcAft>
              <a:buSzPct val="100000"/>
            </a:pPr>
            <a:r>
              <a:rPr lang="en-US" sz="2000"/>
              <a:t>This will make the line of text display code and button appear and will give functionality to the button.</a:t>
            </a:r>
          </a:p>
          <a:p>
            <a:pPr indent="0" lvl="0" marL="0" marR="0" rtl="0" algn="l">
              <a:spcBef>
                <a:spcPts val="2000"/>
              </a:spcBef>
              <a:spcAft>
                <a:spcPts val="0"/>
              </a:spcAft>
              <a:buNone/>
            </a:pPr>
            <a:r>
              <a:t/>
            </a:r>
            <a:endParaRPr sz="1800"/>
          </a:p>
          <a:p>
            <a:pPr indent="0" lvl="0" marL="0" marR="0" rtl="0" algn="l">
              <a:spcBef>
                <a:spcPts val="200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46" name="Shape 246"/>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r">
              <a:spcBef>
                <a:spcPts val="2000"/>
              </a:spcBef>
              <a:spcAft>
                <a:spcPts val="0"/>
              </a:spcAft>
              <a:buNone/>
            </a:pPr>
            <a:r>
              <a:t/>
            </a:r>
            <a:endParaRPr/>
          </a:p>
          <a:p>
            <a:pPr indent="0" lvl="0" marL="0" marR="0" rtl="0" algn="r">
              <a:spcBef>
                <a:spcPts val="2000"/>
              </a:spcBef>
              <a:spcAft>
                <a:spcPts val="0"/>
              </a:spcAft>
              <a:buNone/>
            </a:pPr>
            <a:r>
              <a:t/>
            </a:r>
            <a:endParaRPr/>
          </a:p>
        </p:txBody>
      </p:sp>
      <p:pic>
        <p:nvPicPr>
          <p:cNvPr id="247" name="Shape 247"/>
          <p:cNvPicPr preferRelativeResize="0"/>
          <p:nvPr/>
        </p:nvPicPr>
        <p:blipFill rotWithShape="1">
          <a:blip r:embed="rId3">
            <a:alphaModFix/>
          </a:blip>
          <a:srcRect b="72124" l="7425" r="9704" t="15505"/>
          <a:stretch/>
        </p:blipFill>
        <p:spPr>
          <a:xfrm>
            <a:off x="357331" y="1975300"/>
            <a:ext cx="7164010" cy="1479483"/>
          </a:xfrm>
          <a:prstGeom prst="rect">
            <a:avLst/>
          </a:prstGeom>
          <a:noFill/>
          <a:ln cap="flat" cmpd="sng" w="9525">
            <a:solidFill>
              <a:srgbClr val="0000FF"/>
            </a:solidFill>
            <a:prstDash val="solid"/>
            <a:round/>
            <a:headEnd len="med" w="med" type="none"/>
            <a:tailEnd len="med" w="med" type="none"/>
          </a:ln>
        </p:spPr>
      </p:pic>
      <p:pic>
        <p:nvPicPr>
          <p:cNvPr id="248" name="Shape 248"/>
          <p:cNvPicPr preferRelativeResize="0"/>
          <p:nvPr/>
        </p:nvPicPr>
        <p:blipFill rotWithShape="1">
          <a:blip r:embed="rId4">
            <a:alphaModFix/>
          </a:blip>
          <a:srcRect b="24720" l="7793" r="21223" t="58646"/>
          <a:stretch/>
        </p:blipFill>
        <p:spPr>
          <a:xfrm>
            <a:off x="2540518" y="3276878"/>
            <a:ext cx="6241580" cy="2023234"/>
          </a:xfrm>
          <a:prstGeom prst="rect">
            <a:avLst/>
          </a:prstGeom>
          <a:noFill/>
          <a:ln cap="flat" cmpd="sng" w="9525">
            <a:solidFill>
              <a:srgbClr val="0000FF"/>
            </a:solidFill>
            <a:prstDash val="solid"/>
            <a:round/>
            <a:headEnd len="med" w="med" type="none"/>
            <a:tailEnd len="med" w="med" type="none"/>
          </a:ln>
        </p:spPr>
      </p:pic>
      <p:pic>
        <p:nvPicPr>
          <p:cNvPr id="249" name="Shape 249"/>
          <p:cNvPicPr preferRelativeResize="0"/>
          <p:nvPr/>
        </p:nvPicPr>
        <p:blipFill rotWithShape="1">
          <a:blip r:embed="rId5">
            <a:alphaModFix/>
          </a:blip>
          <a:srcRect b="69228" l="7768" r="45294" t="16943"/>
          <a:stretch/>
        </p:blipFill>
        <p:spPr>
          <a:xfrm>
            <a:off x="357324" y="4934708"/>
            <a:ext cx="4194638" cy="1753517"/>
          </a:xfrm>
          <a:prstGeom prst="rect">
            <a:avLst/>
          </a:prstGeom>
          <a:noFill/>
          <a:ln cap="flat" cmpd="sng" w="9525">
            <a:solidFill>
              <a:srgbClr val="0000FF"/>
            </a:solidFill>
            <a:prstDash val="solid"/>
            <a:round/>
            <a:headEnd len="med" w="med" type="none"/>
            <a:tailEnd len="med" w="med" type="none"/>
          </a:ln>
        </p:spPr>
      </p:pic>
      <p:sp>
        <p:nvSpPr>
          <p:cNvPr id="250" name="Shape 250"/>
          <p:cNvSpPr txBox="1"/>
          <p:nvPr/>
        </p:nvSpPr>
        <p:spPr>
          <a:xfrm>
            <a:off x="1480336" y="2770125"/>
            <a:ext cx="1203300" cy="1422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251" name="Shape 251"/>
          <p:cNvSpPr txBox="1"/>
          <p:nvPr/>
        </p:nvSpPr>
        <p:spPr>
          <a:xfrm>
            <a:off x="3353400" y="3293600"/>
            <a:ext cx="1113300" cy="1374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2" name="Shape 252"/>
          <p:cNvSpPr txBox="1"/>
          <p:nvPr/>
        </p:nvSpPr>
        <p:spPr>
          <a:xfrm>
            <a:off x="3054883" y="3338670"/>
            <a:ext cx="1203299" cy="1422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253" name="Shape 253"/>
          <p:cNvSpPr txBox="1"/>
          <p:nvPr/>
        </p:nvSpPr>
        <p:spPr>
          <a:xfrm>
            <a:off x="2683620" y="2770125"/>
            <a:ext cx="861600" cy="142200"/>
          </a:xfrm>
          <a:prstGeom prst="rect">
            <a:avLst/>
          </a:prstGeom>
          <a:noFill/>
          <a:ln cap="flat" cmpd="sng" w="9525">
            <a:solidFill>
              <a:srgbClr val="9900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254" name="Shape 254"/>
          <p:cNvSpPr txBox="1"/>
          <p:nvPr/>
        </p:nvSpPr>
        <p:spPr>
          <a:xfrm>
            <a:off x="813304" y="5045521"/>
            <a:ext cx="861600" cy="142200"/>
          </a:xfrm>
          <a:prstGeom prst="rect">
            <a:avLst/>
          </a:prstGeom>
          <a:noFill/>
          <a:ln cap="flat" cmpd="sng" w="9525">
            <a:solidFill>
              <a:srgbClr val="9900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255" name="Shape 255"/>
          <p:cNvSpPr txBox="1"/>
          <p:nvPr/>
        </p:nvSpPr>
        <p:spPr>
          <a:xfrm>
            <a:off x="4258167" y="3338670"/>
            <a:ext cx="564600" cy="142200"/>
          </a:xfrm>
          <a:prstGeom prst="rect">
            <a:avLst/>
          </a:prstGeom>
          <a:noFill/>
          <a:ln cap="flat" cmpd="sng" w="9525">
            <a:solidFill>
              <a:srgbClr val="00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256" name="Shape 256"/>
          <p:cNvSpPr txBox="1"/>
          <p:nvPr/>
        </p:nvSpPr>
        <p:spPr>
          <a:xfrm>
            <a:off x="470250" y="5045521"/>
            <a:ext cx="343200" cy="142200"/>
          </a:xfrm>
          <a:prstGeom prst="rect">
            <a:avLst/>
          </a:prstGeom>
          <a:noFill/>
          <a:ln cap="flat" cmpd="sng" w="9525">
            <a:solidFill>
              <a:srgbClr val="00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257" name="Shape 257"/>
          <p:cNvSpPr txBox="1"/>
          <p:nvPr/>
        </p:nvSpPr>
        <p:spPr>
          <a:xfrm>
            <a:off x="1480336" y="2613808"/>
            <a:ext cx="4708800" cy="142200"/>
          </a:xfrm>
          <a:prstGeom prst="rect">
            <a:avLst/>
          </a:prstGeom>
          <a:noFill/>
          <a:ln cap="flat" cmpd="sng" w="9525">
            <a:solidFill>
              <a:srgbClr val="00FF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258" name="Shape 258"/>
          <p:cNvSpPr txBox="1"/>
          <p:nvPr/>
        </p:nvSpPr>
        <p:spPr>
          <a:xfrm>
            <a:off x="767342" y="5797583"/>
            <a:ext cx="1916100" cy="142200"/>
          </a:xfrm>
          <a:prstGeom prst="rect">
            <a:avLst/>
          </a:prstGeom>
          <a:noFill/>
          <a:ln cap="flat" cmpd="sng" w="9525">
            <a:solidFill>
              <a:srgbClr val="00FF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65" name="Shape 265"/>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66" name="Shape 266"/>
          <p:cNvPicPr preferRelativeResize="0"/>
          <p:nvPr/>
        </p:nvPicPr>
        <p:blipFill rotWithShape="1">
          <a:blip r:embed="rId3">
            <a:alphaModFix/>
          </a:blip>
          <a:srcRect b="46982" l="8005" r="4112" t="23158"/>
          <a:stretch/>
        </p:blipFill>
        <p:spPr>
          <a:xfrm>
            <a:off x="879549" y="2006550"/>
            <a:ext cx="5552399" cy="3461875"/>
          </a:xfrm>
          <a:prstGeom prst="rect">
            <a:avLst/>
          </a:prstGeom>
          <a:noFill/>
          <a:ln cap="flat" cmpd="sng" w="9525">
            <a:solidFill>
              <a:srgbClr val="0000FF"/>
            </a:solidFill>
            <a:prstDash val="solid"/>
            <a:round/>
            <a:headEnd len="med" w="med" type="none"/>
            <a:tailEnd len="med" w="med" type="none"/>
          </a:ln>
        </p:spPr>
      </p:pic>
      <p:sp>
        <p:nvSpPr>
          <p:cNvPr id="267" name="Shape 267"/>
          <p:cNvSpPr txBox="1"/>
          <p:nvPr/>
        </p:nvSpPr>
        <p:spPr>
          <a:xfrm>
            <a:off x="1236900" y="3686150"/>
            <a:ext cx="4686600" cy="15453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pic>
        <p:nvPicPr>
          <p:cNvPr id="268" name="Shape 268"/>
          <p:cNvPicPr preferRelativeResize="0"/>
          <p:nvPr/>
        </p:nvPicPr>
        <p:blipFill rotWithShape="1">
          <a:blip r:embed="rId4">
            <a:alphaModFix/>
          </a:blip>
          <a:srcRect b="16904" l="8667" r="14691" t="71873"/>
          <a:stretch/>
        </p:blipFill>
        <p:spPr>
          <a:xfrm>
            <a:off x="4528315" y="4826878"/>
            <a:ext cx="3978909" cy="1069210"/>
          </a:xfrm>
          <a:prstGeom prst="rect">
            <a:avLst/>
          </a:prstGeom>
          <a:noFill/>
          <a:ln cap="flat" cmpd="sng" w="9525">
            <a:solidFill>
              <a:srgbClr val="0000FF"/>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75" name="Shape 275"/>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u="sng"/>
              <a:t>Challenges:</a:t>
            </a:r>
          </a:p>
          <a:p>
            <a:pPr indent="-228600" lvl="0" marL="457200" marR="0" rtl="0" algn="l">
              <a:spcBef>
                <a:spcPts val="2000"/>
              </a:spcBef>
              <a:spcAft>
                <a:spcPts val="0"/>
              </a:spcAft>
            </a:pPr>
            <a:r>
              <a:rPr lang="en-US"/>
              <a:t>Passing correct information from foodItem.cs to stoveObject.cs to stove.cs in order to update the Text field</a:t>
            </a:r>
          </a:p>
          <a:p>
            <a:pPr indent="-228600" lvl="0" marL="457200" marR="0" rtl="0" algn="l">
              <a:spcBef>
                <a:spcPts val="2000"/>
              </a:spcBef>
              <a:spcAft>
                <a:spcPts val="0"/>
              </a:spcAft>
            </a:pPr>
            <a:r>
              <a:rPr lang="en-US"/>
              <a:t>Multiple collision points created conflict in the scripts</a:t>
            </a: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82" name="Shape 282"/>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83" name="Shape 283"/>
          <p:cNvPicPr preferRelativeResize="0"/>
          <p:nvPr/>
        </p:nvPicPr>
        <p:blipFill rotWithShape="1">
          <a:blip r:embed="rId3">
            <a:alphaModFix/>
          </a:blip>
          <a:srcRect b="28021" l="0" r="0" t="0"/>
          <a:stretch/>
        </p:blipFill>
        <p:spPr>
          <a:xfrm>
            <a:off x="780300" y="2372800"/>
            <a:ext cx="7583399" cy="3280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780287" y="9307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300" u="none" cap="none" strike="noStrike">
                <a:solidFill>
                  <a:srgbClr val="001D4D"/>
                </a:solidFill>
                <a:latin typeface="Trebuchet MS"/>
                <a:ea typeface="Trebuchet MS"/>
                <a:cs typeface="Trebuchet MS"/>
                <a:sym typeface="Trebuchet MS"/>
              </a:rPr>
              <a:t>User Stor</a:t>
            </a:r>
            <a:r>
              <a:rPr lang="en-US" sz="3300"/>
              <a:t>y #1087 - See object/parameter that the function is using</a:t>
            </a:r>
          </a:p>
        </p:txBody>
      </p:sp>
      <p:sp>
        <p:nvSpPr>
          <p:cNvPr id="290" name="Shape 290"/>
          <p:cNvSpPr txBox="1"/>
          <p:nvPr>
            <p:ph idx="1" type="body"/>
          </p:nvPr>
        </p:nvSpPr>
        <p:spPr>
          <a:xfrm>
            <a:off x="780287" y="19087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91" name="Shape 291"/>
          <p:cNvPicPr preferRelativeResize="0"/>
          <p:nvPr/>
        </p:nvPicPr>
        <p:blipFill rotWithShape="1">
          <a:blip r:embed="rId3">
            <a:alphaModFix/>
          </a:blip>
          <a:srcRect b="7600" l="38140" r="37500" t="26765"/>
          <a:stretch/>
        </p:blipFill>
        <p:spPr>
          <a:xfrm>
            <a:off x="1596325" y="2127049"/>
            <a:ext cx="2561399" cy="3771700"/>
          </a:xfrm>
          <a:prstGeom prst="rect">
            <a:avLst/>
          </a:prstGeom>
          <a:noFill/>
          <a:ln>
            <a:noFill/>
          </a:ln>
        </p:spPr>
      </p:pic>
      <p:pic>
        <p:nvPicPr>
          <p:cNvPr id="292" name="Shape 292"/>
          <p:cNvPicPr preferRelativeResize="0"/>
          <p:nvPr/>
        </p:nvPicPr>
        <p:blipFill rotWithShape="1">
          <a:blip r:embed="rId4">
            <a:alphaModFix/>
          </a:blip>
          <a:srcRect b="6439" l="38357" r="37387" t="27922"/>
          <a:stretch/>
        </p:blipFill>
        <p:spPr>
          <a:xfrm>
            <a:off x="5025850" y="2127050"/>
            <a:ext cx="2494024" cy="377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718887" y="550625"/>
            <a:ext cx="7583400" cy="1044600"/>
          </a:xfrm>
          <a:prstGeom prst="rect">
            <a:avLst/>
          </a:prstGeom>
          <a:noFill/>
          <a:ln>
            <a:noFill/>
          </a:ln>
        </p:spPr>
        <p:txBody>
          <a:bodyPr anchorCtr="0" anchor="b" bIns="45700" lIns="91425" rIns="91425" tIns="45700">
            <a:noAutofit/>
          </a:bodyPr>
          <a:lstStyle/>
          <a:p>
            <a:pPr lvl="0" rtl="0">
              <a:spcBef>
                <a:spcPts val="2000"/>
              </a:spcBef>
              <a:spcAft>
                <a:spcPts val="1000"/>
              </a:spcAft>
              <a:buNone/>
            </a:pPr>
            <a:r>
              <a:rPr lang="en-US" sz="3300"/>
              <a:t>User Story #1081 - View pseudo-code for all functionalities (PlatformObject)</a:t>
            </a:r>
          </a:p>
        </p:txBody>
      </p:sp>
      <p:sp>
        <p:nvSpPr>
          <p:cNvPr id="299" name="Shape 299"/>
          <p:cNvSpPr txBox="1"/>
          <p:nvPr>
            <p:ph idx="1" type="body"/>
          </p:nvPr>
        </p:nvSpPr>
        <p:spPr>
          <a:xfrm>
            <a:off x="780287" y="1595225"/>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sz="2000"/>
              <a:t>Description: </a:t>
            </a:r>
            <a:r>
              <a:rPr lang="en-US" sz="2000"/>
              <a:t>As a student user, I want to be able to view the pseudo-code on the screen for all the functions I carry out with Platform Objects (blender, chopper) so that I understand how the code is implemented for each function. </a:t>
            </a:r>
          </a:p>
          <a:p>
            <a:pPr indent="0" lvl="0" marL="0" rtl="0">
              <a:spcBef>
                <a:spcPts val="0"/>
              </a:spcBef>
              <a:buNone/>
            </a:pPr>
            <a:r>
              <a:rPr b="1" lang="en-US" sz="2000" u="sng"/>
              <a:t>What does this mean?</a:t>
            </a:r>
          </a:p>
          <a:p>
            <a:pPr indent="0" lvl="0" marL="0" rtl="0">
              <a:spcBef>
                <a:spcPts val="0"/>
              </a:spcBef>
              <a:buNone/>
            </a:pPr>
            <a:r>
              <a:t/>
            </a:r>
            <a:endParaRPr b="1" sz="2000" u="sng"/>
          </a:p>
          <a:p>
            <a:pPr indent="-355600" lvl="0" marL="457200" rtl="0">
              <a:spcBef>
                <a:spcPts val="0"/>
              </a:spcBef>
              <a:buSzPct val="100000"/>
            </a:pPr>
            <a:r>
              <a:rPr lang="en-US" sz="2000"/>
              <a:t>Update text from </a:t>
            </a:r>
            <a:r>
              <a:rPr i="1" lang="en-US" sz="2000"/>
              <a:t>chop() to chop(chicken) </a:t>
            </a:r>
            <a:r>
              <a:rPr lang="en-US" sz="2000"/>
              <a:t>when chicken is placed on the chopping board</a:t>
            </a:r>
          </a:p>
          <a:p>
            <a:pPr indent="-355600" lvl="0" marL="457200" rtl="0">
              <a:spcBef>
                <a:spcPts val="0"/>
              </a:spcBef>
              <a:buSzPct val="100000"/>
            </a:pPr>
            <a:r>
              <a:rPr lang="en-US" sz="2000"/>
              <a:t>Update text back to </a:t>
            </a:r>
            <a:r>
              <a:rPr i="1" lang="en-US" sz="2000"/>
              <a:t>chop() </a:t>
            </a:r>
            <a:r>
              <a:rPr lang="en-US" sz="2000"/>
              <a:t>when chicken is removed </a:t>
            </a:r>
          </a:p>
          <a:p>
            <a:pPr indent="-355600" lvl="0" marL="457200" rtl="0">
              <a:spcBef>
                <a:spcPts val="0"/>
              </a:spcBef>
              <a:buSzPct val="100000"/>
            </a:pPr>
            <a:r>
              <a:rPr lang="en-US" sz="2000"/>
              <a:t>Remove entire text when chopping board is removed from platform </a:t>
            </a:r>
          </a:p>
          <a:p>
            <a:pPr indent="0" lvl="0" marL="0" rtl="0">
              <a:spcBef>
                <a:spcPts val="0"/>
              </a:spcBef>
              <a:buNone/>
            </a:pPr>
            <a:r>
              <a:t/>
            </a:r>
            <a:endParaRPr b="1" u="sng"/>
          </a:p>
          <a:p>
            <a:pPr indent="-69850" lvl="0" marL="0" rtl="0">
              <a:spcBef>
                <a:spcPts val="0"/>
              </a:spcBef>
              <a:buClr>
                <a:schemeClr val="dk1"/>
              </a:buClr>
              <a:buSzPct val="50000"/>
              <a:buFont typeface="Arial"/>
              <a:buNone/>
            </a:pPr>
            <a:r>
              <a:t/>
            </a:r>
            <a:endParaRPr b="1"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780287" y="611250"/>
            <a:ext cx="7583400" cy="1044600"/>
          </a:xfrm>
          <a:prstGeom prst="rect">
            <a:avLst/>
          </a:prstGeom>
        </p:spPr>
        <p:txBody>
          <a:bodyPr anchorCtr="0" anchor="b" bIns="91425" lIns="91425" rIns="91425" tIns="91425">
            <a:noAutofit/>
          </a:bodyPr>
          <a:lstStyle/>
          <a:p>
            <a:pPr lvl="0">
              <a:spcBef>
                <a:spcPts val="2000"/>
              </a:spcBef>
              <a:spcAft>
                <a:spcPts val="1000"/>
              </a:spcAft>
              <a:buClr>
                <a:schemeClr val="dk1"/>
              </a:buClr>
              <a:buSzPct val="33333"/>
              <a:buFont typeface="Arial"/>
              <a:buNone/>
            </a:pPr>
            <a:r>
              <a:rPr lang="en-US" sz="3300"/>
              <a:t>User Story #1081 - View pseudo-code for all functionalities (PlatformObject)</a:t>
            </a:r>
          </a:p>
        </p:txBody>
      </p:sp>
      <p:sp>
        <p:nvSpPr>
          <p:cNvPr id="306" name="Shape 306"/>
          <p:cNvSpPr txBox="1"/>
          <p:nvPr>
            <p:ph idx="1" type="body"/>
          </p:nvPr>
        </p:nvSpPr>
        <p:spPr>
          <a:xfrm>
            <a:off x="780287" y="1655850"/>
            <a:ext cx="7583400" cy="4208400"/>
          </a:xfrm>
          <a:prstGeom prst="rect">
            <a:avLst/>
          </a:prstGeom>
        </p:spPr>
        <p:txBody>
          <a:bodyPr anchorCtr="0" anchor="t" bIns="91425" lIns="91425" rIns="91425" tIns="91425">
            <a:noAutofit/>
          </a:bodyPr>
          <a:lstStyle/>
          <a:p>
            <a:pPr lvl="0">
              <a:spcBef>
                <a:spcPts val="0"/>
              </a:spcBef>
              <a:buNone/>
            </a:pPr>
            <a:r>
              <a:rPr lang="en-US" sz="1800" u="sng"/>
              <a:t>Interaction of scripts</a:t>
            </a:r>
          </a:p>
          <a:p>
            <a:pPr indent="0" lvl="0" marL="139700" rtl="0">
              <a:spcBef>
                <a:spcPts val="0"/>
              </a:spcBef>
              <a:buNone/>
            </a:pPr>
            <a:r>
              <a:t/>
            </a:r>
            <a:endParaRPr sz="1800"/>
          </a:p>
          <a:p>
            <a:pPr indent="0" lvl="0" marL="139700" rtl="0">
              <a:spcBef>
                <a:spcPts val="0"/>
              </a:spcBef>
              <a:buNone/>
            </a:pPr>
            <a:r>
              <a:rPr i="1" lang="en-US" sz="1800"/>
              <a:t>Platform.cs - </a:t>
            </a:r>
            <a:r>
              <a:rPr lang="en-US" sz="1800"/>
              <a:t>This script is attached to the kitchen platform. It serves as the controller and mediator between the PlatformObjects and the Code Menu. It updates when the PlatformObjects collide or stop colliding with it. It also uses the food attribute of the PlatformObject to update the display.</a:t>
            </a:r>
            <a:r>
              <a:rPr i="1" lang="en-US" sz="1800"/>
              <a:t> </a:t>
            </a:r>
            <a:r>
              <a:rPr lang="en-US" sz="1800"/>
              <a:t>Code segments for this script are shown in the next slide.</a:t>
            </a:r>
          </a:p>
          <a:p>
            <a:pPr indent="0" lvl="0" marL="139700" rtl="0">
              <a:spcBef>
                <a:spcPts val="0"/>
              </a:spcBef>
              <a:buNone/>
            </a:pPr>
            <a:r>
              <a:t/>
            </a:r>
            <a:endParaRPr i="1" sz="1800"/>
          </a:p>
          <a:p>
            <a:pPr indent="0" lvl="0" marL="139700" rtl="0">
              <a:spcBef>
                <a:spcPts val="0"/>
              </a:spcBef>
              <a:buNone/>
            </a:pPr>
            <a:r>
              <a:rPr i="1" lang="en-US" sz="1800"/>
              <a:t>PlatformObject.cs - </a:t>
            </a:r>
            <a:r>
              <a:rPr lang="en-US" sz="1800"/>
              <a:t>This script is attached to the chopping board. It has an attribute named food which updates when food enters and exits the chopping board. It provides functionality for multiple food items. The code for this script is relatively straightforward.</a:t>
            </a:r>
          </a:p>
          <a:p>
            <a:pPr indent="0" lvl="0" marL="139700" rtl="0">
              <a:spcBef>
                <a:spcPts val="0"/>
              </a:spcBef>
              <a:buNone/>
            </a:pPr>
            <a:r>
              <a:t/>
            </a:r>
            <a:endParaRPr/>
          </a:p>
          <a:p>
            <a:pPr indent="0" lvl="0" marL="139700" rtl="0">
              <a:spcBef>
                <a:spcPts val="0"/>
              </a:spcBef>
              <a:buNone/>
            </a:pPr>
            <a:r>
              <a:t/>
            </a:r>
            <a:endParaRPr i="1"/>
          </a:p>
          <a:p>
            <a:pPr indent="0" lvl="0" marL="139700">
              <a:spcBef>
                <a:spcPts val="0"/>
              </a:spcBef>
              <a:buNone/>
            </a:pPr>
            <a:r>
              <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1" name="Shape 161"/>
          <p:cNvSpPr txBox="1"/>
          <p:nvPr>
            <p:ph idx="1" type="body"/>
          </p:nvPr>
        </p:nvSpPr>
        <p:spPr>
          <a:xfrm>
            <a:off x="779462" y="1524000"/>
            <a:ext cx="7583486" cy="42084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2000"/>
              </a:spcBef>
              <a:spcAft>
                <a:spcPts val="0"/>
              </a:spcAft>
              <a:buNone/>
            </a:pPr>
            <a:r>
              <a:rPr i="1" lang="en-US" sz="2000"/>
              <a:t>Code by Cooking</a:t>
            </a:r>
            <a:r>
              <a:rPr lang="en-US" sz="2000"/>
              <a:t> teaches basic programming concepts using a distinctive, engaging approach.</a:t>
            </a:r>
          </a:p>
          <a:p>
            <a:pPr indent="0" lvl="0" marL="0" marR="0" rtl="0" algn="l">
              <a:lnSpc>
                <a:spcPct val="100000"/>
              </a:lnSpc>
              <a:spcBef>
                <a:spcPts val="2000"/>
              </a:spcBef>
              <a:spcAft>
                <a:spcPts val="0"/>
              </a:spcAft>
              <a:buNone/>
            </a:pPr>
            <a:r>
              <a:rPr b="1" lang="en-US" sz="1800" u="sng"/>
              <a:t>Current Systems:</a:t>
            </a:r>
          </a:p>
          <a:p>
            <a:pPr indent="-342900" lvl="0" marL="457200" marR="0" rtl="0" algn="l">
              <a:lnSpc>
                <a:spcPct val="100000"/>
              </a:lnSpc>
              <a:spcBef>
                <a:spcPts val="2000"/>
              </a:spcBef>
              <a:spcAft>
                <a:spcPts val="0"/>
              </a:spcAft>
              <a:buSzPct val="100000"/>
            </a:pPr>
            <a:r>
              <a:rPr lang="en-US" sz="1800"/>
              <a:t>Books</a:t>
            </a:r>
          </a:p>
          <a:p>
            <a:pPr indent="-342900" lvl="0" marL="457200" marR="0" rtl="0" algn="l">
              <a:lnSpc>
                <a:spcPct val="100000"/>
              </a:lnSpc>
              <a:spcBef>
                <a:spcPts val="2000"/>
              </a:spcBef>
              <a:spcAft>
                <a:spcPts val="0"/>
              </a:spcAft>
              <a:buSzPct val="100000"/>
            </a:pPr>
            <a:r>
              <a:rPr lang="en-US" sz="1800"/>
              <a:t>Lectures</a:t>
            </a:r>
          </a:p>
          <a:p>
            <a:pPr indent="-342900" lvl="0" marL="457200" marR="0" rtl="0" algn="l">
              <a:lnSpc>
                <a:spcPct val="100000"/>
              </a:lnSpc>
              <a:spcBef>
                <a:spcPts val="2000"/>
              </a:spcBef>
              <a:spcAft>
                <a:spcPts val="0"/>
              </a:spcAft>
              <a:buSzPct val="100000"/>
            </a:pPr>
            <a:r>
              <a:rPr lang="en-US" sz="1800"/>
              <a:t>Videos</a:t>
            </a:r>
          </a:p>
          <a:p>
            <a:pPr indent="-342900" lvl="0" marL="457200" marR="0" rtl="0" algn="l">
              <a:lnSpc>
                <a:spcPct val="100000"/>
              </a:lnSpc>
              <a:spcBef>
                <a:spcPts val="2000"/>
              </a:spcBef>
              <a:spcAft>
                <a:spcPts val="0"/>
              </a:spcAft>
              <a:buSzPct val="100000"/>
            </a:pPr>
            <a:r>
              <a:rPr lang="en-US" sz="1800"/>
              <a:t>Examples</a:t>
            </a:r>
          </a:p>
          <a:p>
            <a:pPr indent="-342900" lvl="0" marL="457200" marR="0" rtl="0" algn="l">
              <a:lnSpc>
                <a:spcPct val="100000"/>
              </a:lnSpc>
              <a:spcBef>
                <a:spcPts val="2000"/>
              </a:spcBef>
              <a:spcAft>
                <a:spcPts val="0"/>
              </a:spcAft>
              <a:buSzPct val="100000"/>
            </a:pPr>
            <a:r>
              <a:rPr lang="en-US" sz="1800"/>
              <a:t>Cannot related concepts with other activities</a:t>
            </a:r>
            <a:br>
              <a:rPr lang="en-US" sz="1800"/>
            </a:br>
            <a:r>
              <a:rPr lang="en-US" sz="1800"/>
              <a:t>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780287" y="611225"/>
            <a:ext cx="7583400" cy="1044600"/>
          </a:xfrm>
          <a:prstGeom prst="rect">
            <a:avLst/>
          </a:prstGeom>
        </p:spPr>
        <p:txBody>
          <a:bodyPr anchorCtr="0" anchor="b" bIns="91425" lIns="91425" rIns="91425" tIns="91425">
            <a:noAutofit/>
          </a:bodyPr>
          <a:lstStyle/>
          <a:p>
            <a:pPr lvl="0">
              <a:spcBef>
                <a:spcPts val="2000"/>
              </a:spcBef>
              <a:spcAft>
                <a:spcPts val="1000"/>
              </a:spcAft>
              <a:buClr>
                <a:schemeClr val="dk1"/>
              </a:buClr>
              <a:buSzPct val="33333"/>
              <a:buFont typeface="Arial"/>
              <a:buNone/>
            </a:pPr>
            <a:r>
              <a:rPr lang="en-US" sz="3300"/>
              <a:t>User Story #1081 - View pseudo-code for all functionalities (PlatformObject)</a:t>
            </a:r>
          </a:p>
        </p:txBody>
      </p:sp>
      <p:pic>
        <p:nvPicPr>
          <p:cNvPr id="313" name="Shape 313"/>
          <p:cNvPicPr preferRelativeResize="0"/>
          <p:nvPr/>
        </p:nvPicPr>
        <p:blipFill>
          <a:blip r:embed="rId3">
            <a:alphaModFix/>
          </a:blip>
          <a:stretch>
            <a:fillRect/>
          </a:stretch>
        </p:blipFill>
        <p:spPr>
          <a:xfrm>
            <a:off x="5385099" y="1699850"/>
            <a:ext cx="2924268" cy="2089725"/>
          </a:xfrm>
          <a:prstGeom prst="rect">
            <a:avLst/>
          </a:prstGeom>
          <a:noFill/>
          <a:ln>
            <a:noFill/>
          </a:ln>
        </p:spPr>
      </p:pic>
      <p:pic>
        <p:nvPicPr>
          <p:cNvPr id="314" name="Shape 314"/>
          <p:cNvPicPr preferRelativeResize="0"/>
          <p:nvPr/>
        </p:nvPicPr>
        <p:blipFill>
          <a:blip r:embed="rId4">
            <a:alphaModFix/>
          </a:blip>
          <a:stretch>
            <a:fillRect/>
          </a:stretch>
        </p:blipFill>
        <p:spPr>
          <a:xfrm>
            <a:off x="725974" y="3833600"/>
            <a:ext cx="7583401" cy="2089726"/>
          </a:xfrm>
          <a:prstGeom prst="rect">
            <a:avLst/>
          </a:prstGeom>
          <a:noFill/>
          <a:ln>
            <a:noFill/>
          </a:ln>
        </p:spPr>
      </p:pic>
      <p:sp>
        <p:nvSpPr>
          <p:cNvPr id="315" name="Shape 315"/>
          <p:cNvSpPr txBox="1"/>
          <p:nvPr/>
        </p:nvSpPr>
        <p:spPr>
          <a:xfrm>
            <a:off x="746900" y="1648625"/>
            <a:ext cx="4467900" cy="1955700"/>
          </a:xfrm>
          <a:prstGeom prst="rect">
            <a:avLst/>
          </a:prstGeom>
          <a:noFill/>
          <a:ln>
            <a:noFill/>
          </a:ln>
        </p:spPr>
        <p:txBody>
          <a:bodyPr anchorCtr="0" anchor="t" bIns="91425" lIns="91425" rIns="91425" tIns="91425">
            <a:noAutofit/>
          </a:bodyPr>
          <a:lstStyle/>
          <a:p>
            <a:pPr lvl="0">
              <a:spcBef>
                <a:spcPts val="0"/>
              </a:spcBef>
              <a:buNone/>
            </a:pPr>
            <a:r>
              <a:rPr lang="en-US" sz="1200"/>
              <a:t>The OnCollisionEnter(Collision other) function on the right is called as soon as an object collides with it. The colliding object is passed as parameter to the function, and its tag is then checked in the code. We also check if the Code Menu (array[]) does not already contain the object. If the text position is also empty, then the display stores the object name.</a:t>
            </a:r>
          </a:p>
          <a:p>
            <a:pPr lvl="0">
              <a:spcBef>
                <a:spcPts val="0"/>
              </a:spcBef>
              <a:buNone/>
            </a:pPr>
            <a:r>
              <a:t/>
            </a:r>
            <a:endParaRPr sz="1200"/>
          </a:p>
          <a:p>
            <a:pPr lvl="0">
              <a:spcBef>
                <a:spcPts val="0"/>
              </a:spcBef>
              <a:buNone/>
            </a:pPr>
            <a:r>
              <a:rPr lang="en-US" sz="1200"/>
              <a:t>The Update() function below is called every frame and checks whether the object has been grabbed by the wand and moved from its position, in which case, it no longer collides and is removed from the Code Menu.</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779462" y="652600"/>
            <a:ext cx="7583400" cy="1044600"/>
          </a:xfrm>
          <a:prstGeom prst="rect">
            <a:avLst/>
          </a:prstGeom>
        </p:spPr>
        <p:txBody>
          <a:bodyPr anchorCtr="0" anchor="b" bIns="91425" lIns="91425" rIns="91425" tIns="91425">
            <a:noAutofit/>
          </a:bodyPr>
          <a:lstStyle/>
          <a:p>
            <a:pPr lvl="0">
              <a:spcBef>
                <a:spcPts val="2000"/>
              </a:spcBef>
              <a:spcAft>
                <a:spcPts val="1000"/>
              </a:spcAft>
              <a:buClr>
                <a:schemeClr val="dk1"/>
              </a:buClr>
              <a:buSzPct val="33333"/>
              <a:buFont typeface="Arial"/>
              <a:buNone/>
            </a:pPr>
            <a:r>
              <a:rPr lang="en-US" sz="3300"/>
              <a:t>User Story #1081 - View pseudo-code for all functionalities (PlatformObject)</a:t>
            </a:r>
          </a:p>
        </p:txBody>
      </p:sp>
      <p:sp>
        <p:nvSpPr>
          <p:cNvPr id="322" name="Shape 322"/>
          <p:cNvSpPr txBox="1"/>
          <p:nvPr>
            <p:ph idx="1" type="body"/>
          </p:nvPr>
        </p:nvSpPr>
        <p:spPr>
          <a:xfrm>
            <a:off x="779462" y="1828800"/>
            <a:ext cx="7583400" cy="4208400"/>
          </a:xfrm>
          <a:prstGeom prst="rect">
            <a:avLst/>
          </a:prstGeom>
        </p:spPr>
        <p:txBody>
          <a:bodyPr anchorCtr="0" anchor="t" bIns="91425" lIns="91425" rIns="91425" tIns="91425">
            <a:noAutofit/>
          </a:bodyPr>
          <a:lstStyle/>
          <a:p>
            <a:pPr indent="0" lvl="0" marL="0" rtl="0">
              <a:spcBef>
                <a:spcPts val="0"/>
              </a:spcBef>
              <a:buNone/>
            </a:pPr>
            <a:r>
              <a:rPr b="1" lang="en-US" u="sng"/>
              <a:t>Challenges:</a:t>
            </a:r>
          </a:p>
          <a:p>
            <a:pPr indent="-342900" lvl="0" marL="457200" rtl="0">
              <a:spcBef>
                <a:spcPts val="0"/>
              </a:spcBef>
              <a:buSzPct val="100000"/>
            </a:pPr>
            <a:r>
              <a:rPr lang="en-US" sz="1800"/>
              <a:t>Due to multiple colliders on one object, chop() was displaying twice on colliding with the platform. This was avoided by using the isPresent boolean variable.</a:t>
            </a:r>
          </a:p>
          <a:p>
            <a:pPr indent="-342900" lvl="0" marL="457200">
              <a:spcBef>
                <a:spcPts val="1000"/>
              </a:spcBef>
              <a:buSzPct val="100000"/>
            </a:pPr>
            <a:r>
              <a:rPr lang="en-US" sz="1800"/>
              <a:t>The Grabbing Wand makes the grabbed object its child, hence, it does not allow Unity’s OnCollisionExit() function to work. For this reason, the collision exit of the PlatformObject had to be checked every frame in the Update() function. This was done by checking if the wand moves the object out of position. When moved out of current position, the object will always re-enter the collision even if it remains on the platform.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780287" y="659675"/>
            <a:ext cx="7583400" cy="1044600"/>
          </a:xfrm>
          <a:prstGeom prst="rect">
            <a:avLst/>
          </a:prstGeom>
          <a:noFill/>
          <a:ln>
            <a:noFill/>
          </a:ln>
        </p:spPr>
        <p:txBody>
          <a:bodyPr anchorCtr="0" anchor="b" bIns="45700" lIns="91425" rIns="91425" tIns="45700">
            <a:noAutofit/>
          </a:bodyPr>
          <a:lstStyle/>
          <a:p>
            <a:pPr lvl="0" rtl="0">
              <a:spcBef>
                <a:spcPts val="2000"/>
              </a:spcBef>
              <a:spcAft>
                <a:spcPts val="1000"/>
              </a:spcAft>
              <a:buSzPct val="33333"/>
              <a:buNone/>
            </a:pPr>
            <a:r>
              <a:rPr lang="en-US" sz="3300"/>
              <a:t>User Story #1081 - View pseudo-code for all functionalities (PlatformObject)</a:t>
            </a:r>
          </a:p>
        </p:txBody>
      </p:sp>
      <p:pic>
        <p:nvPicPr>
          <p:cNvPr id="329" name="Shape 329"/>
          <p:cNvPicPr preferRelativeResize="0"/>
          <p:nvPr/>
        </p:nvPicPr>
        <p:blipFill>
          <a:blip r:embed="rId3">
            <a:alphaModFix/>
          </a:blip>
          <a:stretch>
            <a:fillRect/>
          </a:stretch>
        </p:blipFill>
        <p:spPr>
          <a:xfrm>
            <a:off x="2489525" y="2086575"/>
            <a:ext cx="4049499" cy="3141849"/>
          </a:xfrm>
          <a:prstGeom prst="rect">
            <a:avLst/>
          </a:prstGeom>
          <a:noFill/>
          <a:ln>
            <a:noFill/>
          </a:ln>
        </p:spPr>
      </p:pic>
      <p:sp>
        <p:nvSpPr>
          <p:cNvPr id="330" name="Shape 330"/>
          <p:cNvSpPr txBox="1"/>
          <p:nvPr/>
        </p:nvSpPr>
        <p:spPr>
          <a:xfrm>
            <a:off x="2598625" y="5368925"/>
            <a:ext cx="3831300" cy="561900"/>
          </a:xfrm>
          <a:prstGeom prst="rect">
            <a:avLst/>
          </a:prstGeom>
          <a:noFill/>
          <a:ln>
            <a:noFill/>
          </a:ln>
        </p:spPr>
        <p:txBody>
          <a:bodyPr anchorCtr="0" anchor="t" bIns="91425" lIns="91425" rIns="91425" tIns="91425">
            <a:noAutofit/>
          </a:bodyPr>
          <a:lstStyle/>
          <a:p>
            <a:pPr lvl="0" algn="ctr">
              <a:spcBef>
                <a:spcPts val="0"/>
              </a:spcBef>
              <a:buNone/>
            </a:pPr>
            <a:r>
              <a:rPr lang="en-US"/>
              <a:t>CodeMenu updates when chicken is placed on the chopping board</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lvl="0" rtl="0">
              <a:spcBef>
                <a:spcPts val="2000"/>
              </a:spcBef>
              <a:buNone/>
            </a:pPr>
            <a:r>
              <a:rPr lang="en-US" sz="3300"/>
              <a:t>User Story #1112 - View cooking process/output</a:t>
            </a:r>
          </a:p>
        </p:txBody>
      </p:sp>
      <p:sp>
        <p:nvSpPr>
          <p:cNvPr id="337" name="Shape 337"/>
          <p:cNvSpPr txBox="1"/>
          <p:nvPr>
            <p:ph idx="1" type="body"/>
          </p:nvPr>
        </p:nvSpPr>
        <p:spPr>
          <a:xfrm>
            <a:off x="779462" y="1841575"/>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sz="2000"/>
              <a:t>Description: </a:t>
            </a:r>
            <a:r>
              <a:rPr lang="en-US" sz="2000"/>
              <a:t>As a student user, I want to be able to view the cooking process and output so I can get a complete cooking experience</a:t>
            </a:r>
          </a:p>
          <a:p>
            <a:pPr indent="-69850" lvl="0" marL="0" rtl="0">
              <a:spcBef>
                <a:spcPts val="0"/>
              </a:spcBef>
              <a:buClr>
                <a:schemeClr val="dk1"/>
              </a:buClr>
              <a:buSzPct val="55000"/>
              <a:buFont typeface="Arial"/>
              <a:buNone/>
            </a:pPr>
            <a:r>
              <a:rPr b="1" lang="en-US" sz="2000" u="sng"/>
              <a:t>What does this mean?</a:t>
            </a:r>
          </a:p>
          <a:p>
            <a:pPr indent="0" lvl="0" marL="0" marR="0" rtl="0" algn="l">
              <a:spcBef>
                <a:spcPts val="2000"/>
              </a:spcBef>
              <a:spcAft>
                <a:spcPts val="0"/>
              </a:spcAft>
              <a:buNone/>
            </a:pPr>
            <a:r>
              <a:rPr lang="en-US" sz="2000"/>
              <a:t>When the user points at the PlatformObject or the FoodItem on it with the pointing wand and presses the activate button, the cooking process should begin. For the chopping board, it will chop the chicken, potato or cheese into pieces. It basically calls the time waiting function and replaces the whole object with its pieces.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779462" y="381000"/>
            <a:ext cx="7583400" cy="1044600"/>
          </a:xfrm>
          <a:prstGeom prst="rect">
            <a:avLst/>
          </a:prstGeom>
        </p:spPr>
        <p:txBody>
          <a:bodyPr anchorCtr="0" anchor="b" bIns="91425" lIns="91425" rIns="91425" tIns="91425">
            <a:noAutofit/>
          </a:bodyPr>
          <a:lstStyle/>
          <a:p>
            <a:pPr lvl="0">
              <a:spcBef>
                <a:spcPts val="2000"/>
              </a:spcBef>
              <a:buClr>
                <a:schemeClr val="dk1"/>
              </a:buClr>
              <a:buSzPct val="33333"/>
              <a:buFont typeface="Arial"/>
              <a:buNone/>
            </a:pPr>
            <a:r>
              <a:rPr lang="en-US" sz="3300"/>
              <a:t>User Story #1112 - View cooking process/output</a:t>
            </a:r>
          </a:p>
        </p:txBody>
      </p:sp>
      <p:sp>
        <p:nvSpPr>
          <p:cNvPr id="344" name="Shape 344"/>
          <p:cNvSpPr txBox="1"/>
          <p:nvPr>
            <p:ph idx="1" type="body"/>
          </p:nvPr>
        </p:nvSpPr>
        <p:spPr>
          <a:xfrm>
            <a:off x="780300" y="1425600"/>
            <a:ext cx="7583400" cy="3777300"/>
          </a:xfrm>
          <a:prstGeom prst="rect">
            <a:avLst/>
          </a:prstGeom>
        </p:spPr>
        <p:txBody>
          <a:bodyPr anchorCtr="0" anchor="t" bIns="91425" lIns="91425" rIns="91425" tIns="91425">
            <a:noAutofit/>
          </a:bodyPr>
          <a:lstStyle/>
          <a:p>
            <a:pPr lvl="0">
              <a:spcBef>
                <a:spcPts val="0"/>
              </a:spcBef>
              <a:buNone/>
            </a:pPr>
            <a:r>
              <a:rPr lang="en-US" sz="1800" u="sng"/>
              <a:t>Interaction of scripts</a:t>
            </a:r>
          </a:p>
          <a:p>
            <a:pPr lvl="0" marL="139700" rtl="0">
              <a:spcBef>
                <a:spcPts val="0"/>
              </a:spcBef>
              <a:buNone/>
            </a:pPr>
            <a:r>
              <a:t/>
            </a:r>
            <a:endParaRPr i="1" sz="1800"/>
          </a:p>
          <a:p>
            <a:pPr lvl="0" marL="139700" rtl="0">
              <a:spcBef>
                <a:spcPts val="0"/>
              </a:spcBef>
              <a:buNone/>
            </a:pPr>
            <a:r>
              <a:rPr i="1" lang="en-US" sz="1800"/>
              <a:t>PointingWand.cs - </a:t>
            </a:r>
            <a:r>
              <a:rPr lang="en-US" sz="1800"/>
              <a:t>This script is attached to the Pointing Wand. It simply stores the name of the object it points to.</a:t>
            </a:r>
          </a:p>
          <a:p>
            <a:pPr lvl="0" marL="139700" rtl="0">
              <a:spcBef>
                <a:spcPts val="0"/>
              </a:spcBef>
              <a:buNone/>
            </a:pPr>
            <a:r>
              <a:t/>
            </a:r>
            <a:endParaRPr sz="1800"/>
          </a:p>
          <a:p>
            <a:pPr lvl="0" marL="139700" rtl="0">
              <a:spcBef>
                <a:spcPts val="0"/>
              </a:spcBef>
              <a:buNone/>
            </a:pPr>
            <a:r>
              <a:rPr i="1" lang="en-US" sz="1800"/>
              <a:t>PlatformObject.cs - </a:t>
            </a:r>
            <a:r>
              <a:rPr lang="en-US" sz="1800"/>
              <a:t>Attached to the blender and chopping board</a:t>
            </a:r>
          </a:p>
          <a:p>
            <a:pPr lvl="0" marL="139700" rtl="0">
              <a:spcBef>
                <a:spcPts val="0"/>
              </a:spcBef>
              <a:buNone/>
            </a:pPr>
            <a:r>
              <a:t/>
            </a:r>
            <a:endParaRPr i="1" sz="1800"/>
          </a:p>
          <a:p>
            <a:pPr lvl="0" marL="139700">
              <a:spcBef>
                <a:spcPts val="0"/>
              </a:spcBef>
              <a:buNone/>
            </a:pPr>
            <a:r>
              <a:rPr i="1" lang="en-US" sz="1800"/>
              <a:t>Platform.cs - </a:t>
            </a:r>
            <a:r>
              <a:rPr lang="en-US" sz="1800"/>
              <a:t>This script instantiates the PointingWand object and finds the name of the object being pointed to. If its name is that of the chopping board or any unchopped food item placed on it, the chopping process begins. </a:t>
            </a:r>
          </a:p>
          <a:p>
            <a:pPr lvl="0">
              <a:spcBef>
                <a:spcPts val="0"/>
              </a:spcBef>
              <a:buClr>
                <a:schemeClr val="dk1"/>
              </a:buClr>
              <a:buSzPct val="61111"/>
              <a:buFont typeface="Arial"/>
              <a:buNone/>
            </a:pPr>
            <a:r>
              <a:t/>
            </a:r>
            <a:endParaRPr sz="1800"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#1112 - View cooking process/output</a:t>
            </a:r>
          </a:p>
        </p:txBody>
      </p:sp>
      <p:pic>
        <p:nvPicPr>
          <p:cNvPr id="351" name="Shape 351"/>
          <p:cNvPicPr preferRelativeResize="0"/>
          <p:nvPr/>
        </p:nvPicPr>
        <p:blipFill>
          <a:blip r:embed="rId3">
            <a:alphaModFix/>
          </a:blip>
          <a:stretch>
            <a:fillRect/>
          </a:stretch>
        </p:blipFill>
        <p:spPr>
          <a:xfrm>
            <a:off x="624700" y="1902525"/>
            <a:ext cx="7990198" cy="1859175"/>
          </a:xfrm>
          <a:prstGeom prst="rect">
            <a:avLst/>
          </a:prstGeom>
          <a:noFill/>
          <a:ln>
            <a:noFill/>
          </a:ln>
        </p:spPr>
      </p:pic>
      <p:sp>
        <p:nvSpPr>
          <p:cNvPr id="352" name="Shape 352"/>
          <p:cNvSpPr txBox="1"/>
          <p:nvPr/>
        </p:nvSpPr>
        <p:spPr>
          <a:xfrm>
            <a:off x="779475" y="3991900"/>
            <a:ext cx="7583400" cy="1877400"/>
          </a:xfrm>
          <a:prstGeom prst="rect">
            <a:avLst/>
          </a:prstGeom>
          <a:noFill/>
          <a:ln>
            <a:noFill/>
          </a:ln>
        </p:spPr>
        <p:txBody>
          <a:bodyPr anchorCtr="0" anchor="t" bIns="91425" lIns="91425" rIns="91425" tIns="91425">
            <a:noAutofit/>
          </a:bodyPr>
          <a:lstStyle/>
          <a:p>
            <a:pPr lvl="0">
              <a:spcBef>
                <a:spcPts val="0"/>
              </a:spcBef>
              <a:buNone/>
            </a:pPr>
            <a:r>
              <a:rPr lang="en-US"/>
              <a:t>The FixedUpdate() function above is used to start the chopping and blending process. For the chopping process, it first iterates through the array to check for any unchopped items, and compares the name of those items to the name of the object pointed to by the pointing wand. It also checks if the pointed object is the chopping board itself, giving the user two options to start the process. The if statement also ensures that the food item is currently placed on the chopping board and the pointing wand is active.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sp>
        <p:nvSpPr>
          <p:cNvPr id="358" name="Shape 358"/>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#1112 - View cooking process/output</a:t>
            </a:r>
          </a:p>
        </p:txBody>
      </p:sp>
      <p:sp>
        <p:nvSpPr>
          <p:cNvPr id="359" name="Shape 359"/>
          <p:cNvSpPr txBox="1"/>
          <p:nvPr/>
        </p:nvSpPr>
        <p:spPr>
          <a:xfrm>
            <a:off x="836025" y="1543650"/>
            <a:ext cx="7221600" cy="3889500"/>
          </a:xfrm>
          <a:prstGeom prst="rect">
            <a:avLst/>
          </a:prstGeom>
          <a:noFill/>
          <a:ln>
            <a:noFill/>
          </a:ln>
        </p:spPr>
        <p:txBody>
          <a:bodyPr anchorCtr="0" anchor="t" bIns="91425" lIns="91425" rIns="91425" tIns="91425">
            <a:noAutofit/>
          </a:bodyPr>
          <a:lstStyle/>
          <a:p>
            <a:pPr lvl="0" rtl="0">
              <a:spcBef>
                <a:spcPts val="2000"/>
              </a:spcBef>
              <a:buClr>
                <a:schemeClr val="dk1"/>
              </a:buClr>
              <a:buSzPct val="50000"/>
              <a:buFont typeface="Arial"/>
              <a:buNone/>
            </a:pPr>
            <a:r>
              <a:rPr b="1" lang="en-US" sz="2200" u="sng">
                <a:solidFill>
                  <a:srgbClr val="001D4D"/>
                </a:solidFill>
                <a:latin typeface="Trebuchet MS"/>
                <a:ea typeface="Trebuchet MS"/>
                <a:cs typeface="Trebuchet MS"/>
                <a:sym typeface="Trebuchet MS"/>
              </a:rPr>
              <a:t>Challenges:</a:t>
            </a:r>
          </a:p>
          <a:p>
            <a:pPr indent="-342900" lvl="0" marL="457200" rtl="0">
              <a:spcBef>
                <a:spcPts val="2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a:t>
            </a:r>
            <a:r>
              <a:rPr i="1" lang="en-US" sz="1800">
                <a:solidFill>
                  <a:srgbClr val="001D4D"/>
                </a:solidFill>
                <a:latin typeface="Trebuchet MS"/>
                <a:ea typeface="Trebuchet MS"/>
                <a:cs typeface="Trebuchet MS"/>
                <a:sym typeface="Trebuchet MS"/>
              </a:rPr>
              <a:t>PointingWand.cs</a:t>
            </a:r>
            <a:r>
              <a:rPr lang="en-US" sz="1800">
                <a:solidFill>
                  <a:srgbClr val="001D4D"/>
                </a:solidFill>
                <a:latin typeface="Trebuchet MS"/>
                <a:ea typeface="Trebuchet MS"/>
                <a:cs typeface="Trebuchet MS"/>
                <a:sym typeface="Trebuchet MS"/>
              </a:rPr>
              <a:t> script was originally part of the GetReal3D plugin, but it had to be modified so that it would store the name of the object it points to. Without the modification, it would not be possible to use the wand to start the cooking process.</a:t>
            </a:r>
          </a:p>
          <a:p>
            <a:pPr indent="-342900" lvl="0" marL="457200" rtl="0">
              <a:spcBef>
                <a:spcPts val="1000"/>
              </a:spcBef>
              <a:buClr>
                <a:srgbClr val="001D4D"/>
              </a:buClr>
              <a:buSzPct val="100000"/>
              <a:buFont typeface="Noto Sans Symbols"/>
              <a:buChar char="●"/>
            </a:pPr>
            <a:r>
              <a:rPr lang="en-US" sz="1800">
                <a:solidFill>
                  <a:srgbClr val="001D4D"/>
                </a:solidFill>
                <a:latin typeface="Trebuchet MS"/>
                <a:ea typeface="Trebuchet MS"/>
                <a:cs typeface="Trebuchet MS"/>
                <a:sym typeface="Trebuchet MS"/>
              </a:rPr>
              <a:t>The Pointing Wand did not always respond immediately when the Activate button was pressed. I had to alter the colliders on each object to increase the area of contact.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#1112 - View cooking process/output</a:t>
            </a:r>
          </a:p>
        </p:txBody>
      </p:sp>
      <p:pic>
        <p:nvPicPr>
          <p:cNvPr descr="../../../Volumes/Untitled/sprin" id="366" name="Shape 366"/>
          <p:cNvPicPr preferRelativeResize="0"/>
          <p:nvPr/>
        </p:nvPicPr>
        <p:blipFill>
          <a:blip r:embed="rId3">
            <a:alphaModFix/>
          </a:blip>
          <a:stretch>
            <a:fillRect/>
          </a:stretch>
        </p:blipFill>
        <p:spPr>
          <a:xfrm>
            <a:off x="564375" y="2111150"/>
            <a:ext cx="3664325" cy="2227850"/>
          </a:xfrm>
          <a:prstGeom prst="rect">
            <a:avLst/>
          </a:prstGeom>
          <a:noFill/>
          <a:ln>
            <a:noFill/>
          </a:ln>
        </p:spPr>
      </p:pic>
      <p:pic>
        <p:nvPicPr>
          <p:cNvPr descr="../../../Volumes/Untitled/sprin" id="367" name="Shape 367"/>
          <p:cNvPicPr preferRelativeResize="0"/>
          <p:nvPr/>
        </p:nvPicPr>
        <p:blipFill>
          <a:blip r:embed="rId4">
            <a:alphaModFix/>
          </a:blip>
          <a:stretch>
            <a:fillRect/>
          </a:stretch>
        </p:blipFill>
        <p:spPr>
          <a:xfrm>
            <a:off x="4584719" y="2111150"/>
            <a:ext cx="4108155" cy="2227850"/>
          </a:xfrm>
          <a:prstGeom prst="rect">
            <a:avLst/>
          </a:prstGeom>
          <a:noFill/>
          <a:ln>
            <a:noFill/>
          </a:ln>
        </p:spPr>
      </p:pic>
      <p:sp>
        <p:nvSpPr>
          <p:cNvPr id="368" name="Shape 368"/>
          <p:cNvSpPr txBox="1"/>
          <p:nvPr/>
        </p:nvSpPr>
        <p:spPr>
          <a:xfrm>
            <a:off x="572987" y="4415300"/>
            <a:ext cx="3647100" cy="545100"/>
          </a:xfrm>
          <a:prstGeom prst="rect">
            <a:avLst/>
          </a:prstGeom>
          <a:noFill/>
          <a:ln>
            <a:noFill/>
          </a:ln>
        </p:spPr>
        <p:txBody>
          <a:bodyPr anchorCtr="0" anchor="t" bIns="91425" lIns="91425" rIns="91425" tIns="91425">
            <a:noAutofit/>
          </a:bodyPr>
          <a:lstStyle/>
          <a:p>
            <a:pPr lvl="0" rtl="0" algn="ctr">
              <a:lnSpc>
                <a:spcPct val="107916"/>
              </a:lnSpc>
              <a:spcBef>
                <a:spcPts val="0"/>
              </a:spcBef>
              <a:spcAft>
                <a:spcPts val="800"/>
              </a:spcAft>
              <a:buClr>
                <a:schemeClr val="dk1"/>
              </a:buClr>
              <a:buFont typeface="Arial"/>
              <a:buNone/>
            </a:pPr>
            <a:r>
              <a:rPr lang="en-US">
                <a:solidFill>
                  <a:schemeClr val="dk1"/>
                </a:solidFill>
                <a:latin typeface="Times New Roman"/>
                <a:ea typeface="Times New Roman"/>
                <a:cs typeface="Times New Roman"/>
                <a:sym typeface="Times New Roman"/>
              </a:rPr>
              <a:t>Pointing wand is used to point at the chicken and the Activate wand button is pressed</a:t>
            </a:r>
          </a:p>
        </p:txBody>
      </p:sp>
      <p:sp>
        <p:nvSpPr>
          <p:cNvPr id="369" name="Shape 369"/>
          <p:cNvSpPr txBox="1"/>
          <p:nvPr/>
        </p:nvSpPr>
        <p:spPr>
          <a:xfrm>
            <a:off x="4700200" y="4415300"/>
            <a:ext cx="3877200" cy="757200"/>
          </a:xfrm>
          <a:prstGeom prst="rect">
            <a:avLst/>
          </a:prstGeom>
          <a:noFill/>
          <a:ln>
            <a:noFill/>
          </a:ln>
        </p:spPr>
        <p:txBody>
          <a:bodyPr anchorCtr="0" anchor="t" bIns="91425" lIns="91425" rIns="91425" tIns="91425">
            <a:noAutofit/>
          </a:bodyPr>
          <a:lstStyle/>
          <a:p>
            <a:pPr lvl="0" rtl="0" algn="ctr">
              <a:spcBef>
                <a:spcPts val="0"/>
              </a:spcBef>
              <a:buClr>
                <a:schemeClr val="dk1"/>
              </a:buClr>
              <a:buFont typeface="Arial"/>
              <a:buNone/>
            </a:pPr>
            <a:r>
              <a:rPr lang="en-US">
                <a:solidFill>
                  <a:schemeClr val="dk1"/>
                </a:solidFill>
                <a:latin typeface="Times New Roman"/>
                <a:ea typeface="Times New Roman"/>
                <a:cs typeface="Times New Roman"/>
                <a:sym typeface="Times New Roman"/>
              </a:rPr>
              <a:t>The chopping process is carried out and the unchopped chicken is replaced with the chopped chicken pieces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sp>
        <p:nvSpPr>
          <p:cNvPr id="376" name="Shape 376"/>
          <p:cNvSpPr txBox="1"/>
          <p:nvPr>
            <p:ph idx="1" type="body"/>
          </p:nvPr>
        </p:nvSpPr>
        <p:spPr>
          <a:xfrm>
            <a:off x="779475" y="1599250"/>
            <a:ext cx="7583400" cy="3666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b="1" lang="en-US" sz="1800"/>
              <a:t>Description: </a:t>
            </a:r>
            <a:r>
              <a:rPr lang="en-US" sz="1800">
                <a:solidFill>
                  <a:schemeClr val="dk1"/>
                </a:solidFill>
              </a:rPr>
              <a:t>As a student user, I want to be able to view multiple outputs for the same function so that I can understand how loops are used in programming</a:t>
            </a:r>
          </a:p>
          <a:p>
            <a:pPr indent="-69850" lvl="0" marL="0" rtl="0">
              <a:spcBef>
                <a:spcPts val="0"/>
              </a:spcBef>
              <a:buClr>
                <a:schemeClr val="dk1"/>
              </a:buClr>
              <a:buSzPct val="61111"/>
              <a:buFont typeface="Arial"/>
              <a:buNone/>
            </a:pPr>
            <a:r>
              <a:rPr b="1" lang="en-US" sz="1800" u="sng"/>
              <a:t>What does this mean?</a:t>
            </a:r>
          </a:p>
          <a:p>
            <a:pPr indent="0" lvl="0" marL="0" marR="0" rtl="0" algn="l">
              <a:spcBef>
                <a:spcPts val="2000"/>
              </a:spcBef>
              <a:spcAft>
                <a:spcPts val="0"/>
              </a:spcAft>
              <a:buNone/>
            </a:pPr>
            <a:r>
              <a:rPr lang="en-US" sz="1800"/>
              <a:t>When the user points at the blender with the pointing wand and presses the activate button, the blending process begins, as long as the blender is colliding with the platform and fruits are present in it. The fruits are then replaced with juice. Prior to the blending process, the user has an option to place a certain number of glasses on the platform so that a loop will run to fill each glass with juice once the blending has been completed.</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sp>
        <p:nvSpPr>
          <p:cNvPr id="383" name="Shape 383"/>
          <p:cNvSpPr txBox="1"/>
          <p:nvPr>
            <p:ph idx="1" type="body"/>
          </p:nvPr>
        </p:nvSpPr>
        <p:spPr>
          <a:xfrm>
            <a:off x="780300" y="1671275"/>
            <a:ext cx="7583400" cy="3061500"/>
          </a:xfrm>
          <a:prstGeom prst="rect">
            <a:avLst/>
          </a:prstGeom>
        </p:spPr>
        <p:txBody>
          <a:bodyPr anchorCtr="0" anchor="t" bIns="91425" lIns="91425" rIns="91425" tIns="91425">
            <a:noAutofit/>
          </a:bodyPr>
          <a:lstStyle/>
          <a:p>
            <a:pPr lvl="0" rtl="0">
              <a:spcBef>
                <a:spcPts val="0"/>
              </a:spcBef>
              <a:buNone/>
            </a:pPr>
            <a:r>
              <a:rPr lang="en-US" sz="1800" u="sng"/>
              <a:t>Important scripts</a:t>
            </a:r>
          </a:p>
          <a:p>
            <a:pPr lvl="0" marL="139700" rtl="0">
              <a:spcBef>
                <a:spcPts val="0"/>
              </a:spcBef>
              <a:buNone/>
            </a:pPr>
            <a:r>
              <a:t/>
            </a:r>
            <a:endParaRPr i="1" sz="1800"/>
          </a:p>
          <a:p>
            <a:pPr lvl="0" marL="139700" rtl="0">
              <a:spcBef>
                <a:spcPts val="0"/>
              </a:spcBef>
              <a:buNone/>
            </a:pPr>
            <a:r>
              <a:rPr i="1" lang="en-US" sz="1800"/>
              <a:t>Platform.cs - </a:t>
            </a:r>
            <a:r>
              <a:rPr lang="en-US" sz="1800"/>
              <a:t>The script counts the number of glasses that collides with it, and once the blending process is completed, it executes a for loop that runs as many times as the number of glasses and executes the function fillGlass(glassIndex,juice) on each iteration. This is displayed on the Code Menu. The juice in each glass is activated one at a time, and an equivalent amount of juice is emptied from the blender.   </a:t>
            </a:r>
          </a:p>
          <a:p>
            <a:pPr lvl="0" rtl="0">
              <a:spcBef>
                <a:spcPts val="0"/>
              </a:spcBef>
              <a:buClr>
                <a:schemeClr val="dk1"/>
              </a:buClr>
              <a:buSzPct val="61111"/>
              <a:buFont typeface="Arial"/>
              <a:buNone/>
            </a:pPr>
            <a:r>
              <a:t/>
            </a:r>
            <a:endParaRPr sz="18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68" name="Shape 168"/>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2000"/>
              </a:spcBef>
              <a:spcAft>
                <a:spcPts val="0"/>
              </a:spcAft>
              <a:buNone/>
            </a:pPr>
            <a:r>
              <a:t/>
            </a:r>
            <a:endParaRPr sz="1800"/>
          </a:p>
        </p:txBody>
      </p:sp>
      <p:pic>
        <p:nvPicPr>
          <p:cNvPr id="169" name="Shape 169"/>
          <p:cNvPicPr preferRelativeResize="0"/>
          <p:nvPr/>
        </p:nvPicPr>
        <p:blipFill rotWithShape="1">
          <a:blip r:embed="rId3">
            <a:alphaModFix/>
          </a:blip>
          <a:srcRect b="5571" l="10254" r="2248" t="5571"/>
          <a:stretch/>
        </p:blipFill>
        <p:spPr>
          <a:xfrm>
            <a:off x="780300" y="1524000"/>
            <a:ext cx="7583399" cy="420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pic>
        <p:nvPicPr>
          <p:cNvPr id="390" name="Shape 390"/>
          <p:cNvPicPr preferRelativeResize="0"/>
          <p:nvPr/>
        </p:nvPicPr>
        <p:blipFill>
          <a:blip r:embed="rId3">
            <a:alphaModFix/>
          </a:blip>
          <a:stretch>
            <a:fillRect/>
          </a:stretch>
        </p:blipFill>
        <p:spPr>
          <a:xfrm>
            <a:off x="1878700" y="1425600"/>
            <a:ext cx="5384949" cy="3001024"/>
          </a:xfrm>
          <a:prstGeom prst="rect">
            <a:avLst/>
          </a:prstGeom>
          <a:noFill/>
          <a:ln>
            <a:noFill/>
          </a:ln>
        </p:spPr>
      </p:pic>
      <p:sp>
        <p:nvSpPr>
          <p:cNvPr id="391" name="Shape 391"/>
          <p:cNvSpPr txBox="1"/>
          <p:nvPr/>
        </p:nvSpPr>
        <p:spPr>
          <a:xfrm>
            <a:off x="1693200" y="4426625"/>
            <a:ext cx="5656500" cy="1572900"/>
          </a:xfrm>
          <a:prstGeom prst="rect">
            <a:avLst/>
          </a:prstGeom>
          <a:noFill/>
          <a:ln>
            <a:noFill/>
          </a:ln>
        </p:spPr>
        <p:txBody>
          <a:bodyPr anchorCtr="0" anchor="t" bIns="91425" lIns="91425" rIns="91425" tIns="91425">
            <a:noAutofit/>
          </a:bodyPr>
          <a:lstStyle/>
          <a:p>
            <a:pPr lvl="0" algn="ctr">
              <a:spcBef>
                <a:spcPts val="0"/>
              </a:spcBef>
              <a:buNone/>
            </a:pPr>
            <a:r>
              <a:rPr lang="en-US"/>
              <a:t>To count the number of glasses, the script navigates through the hierarchy of gameObjects. These glasses, when placed on the platform, all become children of the blender. The fruits in the blender then deactivate, followed by activation of the juice. The loop is displayed on the Code Menu and a fixed amount of juice is emptied from the blender by reducing its scale by a 3D vector. This takes place each iteration as the juice in each glass activates.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sp>
        <p:nvSpPr>
          <p:cNvPr id="398" name="Shape 398"/>
          <p:cNvSpPr txBox="1"/>
          <p:nvPr>
            <p:ph idx="1" type="body"/>
          </p:nvPr>
        </p:nvSpPr>
        <p:spPr>
          <a:xfrm>
            <a:off x="780300" y="1536400"/>
            <a:ext cx="7583400" cy="4303500"/>
          </a:xfrm>
          <a:prstGeom prst="rect">
            <a:avLst/>
          </a:prstGeom>
        </p:spPr>
        <p:txBody>
          <a:bodyPr anchorCtr="0" anchor="t" bIns="91425" lIns="91425" rIns="91425" tIns="91425">
            <a:noAutofit/>
          </a:bodyPr>
          <a:lstStyle/>
          <a:p>
            <a:pPr indent="0" lvl="0" marL="0" rtl="0">
              <a:spcBef>
                <a:spcPts val="0"/>
              </a:spcBef>
              <a:buNone/>
            </a:pPr>
            <a:r>
              <a:rPr b="1" lang="en-US" u="sng"/>
              <a:t>Challenges:</a:t>
            </a:r>
          </a:p>
          <a:p>
            <a:pPr indent="-342900" lvl="0" marL="457200" rtl="0">
              <a:spcBef>
                <a:spcPts val="1000"/>
              </a:spcBef>
              <a:buSzPct val="100000"/>
            </a:pPr>
            <a:r>
              <a:rPr lang="en-US" sz="1800"/>
              <a:t>Displaying the juice in a realistic manner was a challenge as it is actually a solid object whose shape is modified to fit into the blender or glass. Creating a liquid object would be a very difficult process and would require some advanced graphics programming. Thus, when tilting the glass or blender, the juice stays where it is. This deficiency was compensated to a certain extent by filling the glasses one at a time while emptying the exact level of juice from the blender. </a:t>
            </a:r>
          </a:p>
          <a:p>
            <a:pPr indent="-342900" lvl="0" marL="457200" rtl="0">
              <a:spcBef>
                <a:spcPts val="1000"/>
              </a:spcBef>
              <a:buSzPct val="100000"/>
            </a:pPr>
            <a:r>
              <a:rPr lang="en-US" sz="1800"/>
              <a:t>The WaitForSeconds(time) function can only be executed from a function of type IEnumerator, which can only be called from a FixedUpdate() function. Hence, two separate functions had to be defined to carry out the animation.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pic>
        <p:nvPicPr>
          <p:cNvPr descr="../../../Volumes/Untitled/sprin" id="405" name="Shape 405"/>
          <p:cNvPicPr preferRelativeResize="0"/>
          <p:nvPr/>
        </p:nvPicPr>
        <p:blipFill>
          <a:blip r:embed="rId3">
            <a:alphaModFix/>
          </a:blip>
          <a:stretch>
            <a:fillRect/>
          </a:stretch>
        </p:blipFill>
        <p:spPr>
          <a:xfrm>
            <a:off x="866099" y="1859937"/>
            <a:ext cx="3160975" cy="2613874"/>
          </a:xfrm>
          <a:prstGeom prst="rect">
            <a:avLst/>
          </a:prstGeom>
          <a:noFill/>
          <a:ln>
            <a:noFill/>
          </a:ln>
        </p:spPr>
      </p:pic>
      <p:pic>
        <p:nvPicPr>
          <p:cNvPr descr="../../../Volumes/Untitled/sprin" id="406" name="Shape 406"/>
          <p:cNvPicPr preferRelativeResize="0"/>
          <p:nvPr/>
        </p:nvPicPr>
        <p:blipFill>
          <a:blip r:embed="rId4">
            <a:alphaModFix/>
          </a:blip>
          <a:stretch>
            <a:fillRect/>
          </a:stretch>
        </p:blipFill>
        <p:spPr>
          <a:xfrm>
            <a:off x="4511250" y="1892450"/>
            <a:ext cx="3851625" cy="2548849"/>
          </a:xfrm>
          <a:prstGeom prst="rect">
            <a:avLst/>
          </a:prstGeom>
          <a:noFill/>
          <a:ln>
            <a:noFill/>
          </a:ln>
        </p:spPr>
      </p:pic>
      <p:sp>
        <p:nvSpPr>
          <p:cNvPr id="407" name="Shape 407"/>
          <p:cNvSpPr txBox="1"/>
          <p:nvPr/>
        </p:nvSpPr>
        <p:spPr>
          <a:xfrm>
            <a:off x="1210587" y="4550725"/>
            <a:ext cx="2472000" cy="465300"/>
          </a:xfrm>
          <a:prstGeom prst="rect">
            <a:avLst/>
          </a:prstGeom>
          <a:noFill/>
          <a:ln>
            <a:noFill/>
          </a:ln>
        </p:spPr>
        <p:txBody>
          <a:bodyPr anchorCtr="0" anchor="t" bIns="91425" lIns="91425" rIns="91425" tIns="91425">
            <a:noAutofit/>
          </a:bodyPr>
          <a:lstStyle/>
          <a:p>
            <a:pPr lvl="0" algn="ctr">
              <a:spcBef>
                <a:spcPts val="0"/>
              </a:spcBef>
              <a:buNone/>
            </a:pPr>
            <a:r>
              <a:rPr lang="en-US"/>
              <a:t>Blender containing fruits placed on the platform</a:t>
            </a:r>
          </a:p>
        </p:txBody>
      </p:sp>
      <p:sp>
        <p:nvSpPr>
          <p:cNvPr id="408" name="Shape 408"/>
          <p:cNvSpPr txBox="1"/>
          <p:nvPr/>
        </p:nvSpPr>
        <p:spPr>
          <a:xfrm>
            <a:off x="5307412" y="4550725"/>
            <a:ext cx="2259300" cy="598200"/>
          </a:xfrm>
          <a:prstGeom prst="rect">
            <a:avLst/>
          </a:prstGeom>
          <a:noFill/>
          <a:ln>
            <a:noFill/>
          </a:ln>
        </p:spPr>
        <p:txBody>
          <a:bodyPr anchorCtr="0" anchor="t" bIns="91425" lIns="91425" rIns="91425" tIns="91425">
            <a:noAutofit/>
          </a:bodyPr>
          <a:lstStyle/>
          <a:p>
            <a:pPr lvl="0" rtl="0" algn="ctr">
              <a:lnSpc>
                <a:spcPct val="107916"/>
              </a:lnSpc>
              <a:spcBef>
                <a:spcPts val="0"/>
              </a:spcBef>
              <a:spcAft>
                <a:spcPts val="800"/>
              </a:spcAft>
              <a:buClr>
                <a:schemeClr val="dk1"/>
              </a:buClr>
              <a:buFont typeface="Arial"/>
              <a:buNone/>
            </a:pPr>
            <a:r>
              <a:rPr lang="en-US">
                <a:solidFill>
                  <a:schemeClr val="dk1"/>
                </a:solidFill>
              </a:rPr>
              <a:t>Glasses placed on the platform</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type="title"/>
          </p:nvPr>
        </p:nvSpPr>
        <p:spPr>
          <a:xfrm>
            <a:off x="779462" y="381000"/>
            <a:ext cx="7583400" cy="1044600"/>
          </a:xfrm>
          <a:prstGeom prst="rect">
            <a:avLst/>
          </a:prstGeom>
        </p:spPr>
        <p:txBody>
          <a:bodyPr anchorCtr="0" anchor="b" bIns="91425" lIns="91425" rIns="91425" tIns="91425">
            <a:noAutofit/>
          </a:bodyPr>
          <a:lstStyle/>
          <a:p>
            <a:pPr lvl="0" rtl="0">
              <a:spcBef>
                <a:spcPts val="2000"/>
              </a:spcBef>
              <a:buNone/>
            </a:pPr>
            <a:r>
              <a:rPr lang="en-US" sz="3300"/>
              <a:t>User Story #1114 - View looping functionality</a:t>
            </a:r>
          </a:p>
        </p:txBody>
      </p:sp>
      <p:sp>
        <p:nvSpPr>
          <p:cNvPr id="415" name="Shape 415"/>
          <p:cNvSpPr txBox="1"/>
          <p:nvPr/>
        </p:nvSpPr>
        <p:spPr>
          <a:xfrm>
            <a:off x="890474" y="4550725"/>
            <a:ext cx="3110100" cy="465300"/>
          </a:xfrm>
          <a:prstGeom prst="rect">
            <a:avLst/>
          </a:prstGeom>
          <a:noFill/>
          <a:ln>
            <a:noFill/>
          </a:ln>
        </p:spPr>
        <p:txBody>
          <a:bodyPr anchorCtr="0" anchor="t" bIns="91425" lIns="91425" rIns="91425" tIns="91425">
            <a:noAutofit/>
          </a:bodyPr>
          <a:lstStyle/>
          <a:p>
            <a:pPr lvl="0" rtl="0" algn="ctr">
              <a:lnSpc>
                <a:spcPct val="107916"/>
              </a:lnSpc>
              <a:spcBef>
                <a:spcPts val="0"/>
              </a:spcBef>
              <a:spcAft>
                <a:spcPts val="800"/>
              </a:spcAft>
              <a:buClr>
                <a:schemeClr val="dk1"/>
              </a:buClr>
              <a:buFont typeface="Arial"/>
              <a:buNone/>
            </a:pPr>
            <a:r>
              <a:rPr lang="en-US">
                <a:solidFill>
                  <a:schemeClr val="dk1"/>
                </a:solidFill>
              </a:rPr>
              <a:t>Display is updated with the loop and the blending process is carried out</a:t>
            </a:r>
          </a:p>
        </p:txBody>
      </p:sp>
      <p:sp>
        <p:nvSpPr>
          <p:cNvPr id="416" name="Shape 416"/>
          <p:cNvSpPr txBox="1"/>
          <p:nvPr/>
        </p:nvSpPr>
        <p:spPr>
          <a:xfrm>
            <a:off x="5237224" y="4550725"/>
            <a:ext cx="2786700" cy="5982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rPr>
              <a:t>Juice in the blender is emptied and the glasses are filled out</a:t>
            </a:r>
          </a:p>
          <a:p>
            <a:pPr lvl="0" rtl="0" algn="ctr">
              <a:lnSpc>
                <a:spcPct val="107916"/>
              </a:lnSpc>
              <a:spcBef>
                <a:spcPts val="0"/>
              </a:spcBef>
              <a:spcAft>
                <a:spcPts val="800"/>
              </a:spcAft>
              <a:buNone/>
            </a:pPr>
            <a:r>
              <a:t/>
            </a:r>
            <a:endParaRPr>
              <a:solidFill>
                <a:schemeClr val="dk1"/>
              </a:solidFill>
            </a:endParaRPr>
          </a:p>
        </p:txBody>
      </p:sp>
      <p:pic>
        <p:nvPicPr>
          <p:cNvPr descr="../../../Volumes/Untitled/sprin" id="417" name="Shape 417"/>
          <p:cNvPicPr preferRelativeResize="0"/>
          <p:nvPr/>
        </p:nvPicPr>
        <p:blipFill>
          <a:blip r:embed="rId3">
            <a:alphaModFix/>
          </a:blip>
          <a:stretch>
            <a:fillRect/>
          </a:stretch>
        </p:blipFill>
        <p:spPr>
          <a:xfrm>
            <a:off x="732591" y="1803950"/>
            <a:ext cx="3428007" cy="2537525"/>
          </a:xfrm>
          <a:prstGeom prst="rect">
            <a:avLst/>
          </a:prstGeom>
          <a:noFill/>
          <a:ln>
            <a:noFill/>
          </a:ln>
        </p:spPr>
      </p:pic>
      <p:pic>
        <p:nvPicPr>
          <p:cNvPr descr="../../../Volumes/Untitled/sprin" id="418" name="Shape 418"/>
          <p:cNvPicPr preferRelativeResize="0"/>
          <p:nvPr/>
        </p:nvPicPr>
        <p:blipFill>
          <a:blip r:embed="rId4">
            <a:alphaModFix/>
          </a:blip>
          <a:stretch>
            <a:fillRect/>
          </a:stretch>
        </p:blipFill>
        <p:spPr>
          <a:xfrm>
            <a:off x="4725550" y="1803950"/>
            <a:ext cx="3810049" cy="2537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sp>
        <p:nvSpPr>
          <p:cNvPr id="425" name="Shape 425"/>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Description: </a:t>
            </a:r>
            <a:r>
              <a:rPr lang="en-US"/>
              <a:t>Once a stoveObject has been placed on the stove, enable the button that correspond to the line of text that has been assigned to the stoveObject.</a:t>
            </a:r>
          </a:p>
          <a:p>
            <a:pPr indent="0" lvl="0" marL="0" marR="0" rtl="0" algn="l">
              <a:spcBef>
                <a:spcPts val="2000"/>
              </a:spcBef>
              <a:spcAft>
                <a:spcPts val="0"/>
              </a:spcAft>
              <a:buNone/>
            </a:pPr>
            <a:r>
              <a:rPr b="1" lang="en-US" u="sng"/>
              <a:t>What does this mean?</a:t>
            </a:r>
          </a:p>
          <a:p>
            <a:pPr indent="0" lvl="0" marL="0" marR="0" rtl="0" algn="l">
              <a:spcBef>
                <a:spcPts val="2000"/>
              </a:spcBef>
              <a:spcAft>
                <a:spcPts val="0"/>
              </a:spcAft>
              <a:buNone/>
            </a:pPr>
            <a:r>
              <a:rPr lang="en-US"/>
              <a:t>When the stoveObject enters the stove’s trigger, the code for the stoveObject will be displayed in the Code Menu. During this user story, we also enabled a button that would serve as the initiator of the cooking process for the corresponding stoveObject.</a:t>
            </a:r>
          </a:p>
          <a:p>
            <a:pPr indent="0" lvl="0" marL="0" marR="0" rtl="0" algn="l">
              <a:spcBef>
                <a:spcPts val="2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sp>
        <p:nvSpPr>
          <p:cNvPr id="432" name="Shape 432"/>
          <p:cNvSpPr txBox="1"/>
          <p:nvPr>
            <p:ph idx="1" type="body"/>
          </p:nvPr>
        </p:nvSpPr>
        <p:spPr>
          <a:xfrm>
            <a:off x="780300" y="2020950"/>
            <a:ext cx="7583400" cy="28161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u="sng"/>
              <a:t>Why is this important?</a:t>
            </a:r>
          </a:p>
          <a:p>
            <a:pPr indent="-228600" lvl="0" marL="457200" marR="0" rtl="0" algn="l">
              <a:spcBef>
                <a:spcPts val="2000"/>
              </a:spcBef>
              <a:spcAft>
                <a:spcPts val="0"/>
              </a:spcAft>
            </a:pPr>
            <a:r>
              <a:rPr lang="en-US"/>
              <a:t>Allows us to show the user output for the functions.</a:t>
            </a:r>
          </a:p>
          <a:p>
            <a:pPr indent="-228600" lvl="0" marL="457200" marR="0" rtl="0" algn="l">
              <a:spcBef>
                <a:spcPts val="2000"/>
              </a:spcBef>
              <a:spcAft>
                <a:spcPts val="0"/>
              </a:spcAft>
            </a:pPr>
            <a:r>
              <a:rPr lang="en-US"/>
              <a:t>Animations will start only when the user is ready and presses the button.</a:t>
            </a:r>
          </a:p>
          <a:p>
            <a:pPr indent="-228600" lvl="0" marL="457200" marR="0" rtl="0" algn="l">
              <a:spcBef>
                <a:spcPts val="2000"/>
              </a:spcBef>
              <a:spcAft>
                <a:spcPts val="0"/>
              </a:spcAft>
            </a:pPr>
            <a:r>
              <a:rPr lang="en-US"/>
              <a:t>Start the specified cooking function in contrast to start all cooking functions available.</a:t>
            </a:r>
          </a:p>
          <a:p>
            <a:pPr indent="0" lvl="0" marL="0" marR="0" rtl="0" algn="l">
              <a:spcBef>
                <a:spcPts val="2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sp>
        <p:nvSpPr>
          <p:cNvPr id="439" name="Shape 439"/>
          <p:cNvSpPr txBox="1"/>
          <p:nvPr>
            <p:ph idx="1" type="body"/>
          </p:nvPr>
        </p:nvSpPr>
        <p:spPr>
          <a:xfrm>
            <a:off x="779475" y="1485650"/>
            <a:ext cx="7583400" cy="43662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u="sng"/>
              <a:t>Challenges:</a:t>
            </a:r>
          </a:p>
          <a:p>
            <a:pPr indent="-228600" lvl="0" marL="457200" marR="0" rtl="0" algn="l">
              <a:spcBef>
                <a:spcPts val="2000"/>
              </a:spcBef>
              <a:spcAft>
                <a:spcPts val="0"/>
              </a:spcAft>
            </a:pPr>
            <a:r>
              <a:rPr lang="en-US"/>
              <a:t>As default, Unity input is made from keyboard and mouse. We had to figure out how to include the wand as another input method.</a:t>
            </a:r>
          </a:p>
          <a:p>
            <a:pPr indent="-228600" lvl="0" marL="457200" marR="0" rtl="0" algn="l">
              <a:spcBef>
                <a:spcPts val="2000"/>
              </a:spcBef>
              <a:spcAft>
                <a:spcPts val="0"/>
              </a:spcAft>
            </a:pPr>
            <a:r>
              <a:rPr lang="en-US"/>
              <a:t>Assigning the correct cook function.</a:t>
            </a:r>
          </a:p>
          <a:p>
            <a:pPr indent="-228600" lvl="0" marL="457200" marR="0" rtl="0" algn="l">
              <a:spcBef>
                <a:spcPts val="2000"/>
              </a:spcBef>
              <a:spcAft>
                <a:spcPts val="0"/>
              </a:spcAft>
            </a:pPr>
            <a:r>
              <a:rPr lang="en-US"/>
              <a:t>Making sure that the button got assigned a function on runtime as opposed to assigning a function before running the game.</a:t>
            </a:r>
          </a:p>
          <a:p>
            <a:pPr indent="-228600" lvl="0" marL="457200" marR="0" rtl="0" algn="l">
              <a:spcBef>
                <a:spcPts val="2000"/>
              </a:spcBef>
              <a:spcAft>
                <a:spcPts val="0"/>
              </a:spcAft>
            </a:pPr>
            <a:r>
              <a:rPr lang="en-US"/>
              <a:t>Making sure that the button was not retaining the function once the item left the stove.</a:t>
            </a:r>
          </a:p>
          <a:p>
            <a:pPr indent="0" lvl="0" marL="0" marR="0" rtl="0" algn="l">
              <a:spcBef>
                <a:spcPts val="2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pic>
        <p:nvPicPr>
          <p:cNvPr id="446" name="Shape 446"/>
          <p:cNvPicPr preferRelativeResize="0"/>
          <p:nvPr/>
        </p:nvPicPr>
        <p:blipFill rotWithShape="1">
          <a:blip r:embed="rId3">
            <a:alphaModFix/>
          </a:blip>
          <a:srcRect b="44837" l="73332" r="0" t="6578"/>
          <a:stretch/>
        </p:blipFill>
        <p:spPr>
          <a:xfrm>
            <a:off x="411600" y="1485650"/>
            <a:ext cx="5098324" cy="5079474"/>
          </a:xfrm>
          <a:prstGeom prst="rect">
            <a:avLst/>
          </a:prstGeom>
          <a:noFill/>
          <a:ln>
            <a:noFill/>
          </a:ln>
        </p:spPr>
      </p:pic>
      <p:sp>
        <p:nvSpPr>
          <p:cNvPr id="447" name="Shape 447"/>
          <p:cNvSpPr txBox="1"/>
          <p:nvPr>
            <p:ph idx="1" type="body"/>
          </p:nvPr>
        </p:nvSpPr>
        <p:spPr>
          <a:xfrm>
            <a:off x="5509925" y="1543225"/>
            <a:ext cx="7583400" cy="43662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lang="en-US"/>
              <a:t>In order for the wand to </a:t>
            </a:r>
            <a:br>
              <a:rPr lang="en-US"/>
            </a:br>
            <a:r>
              <a:rPr lang="en-US"/>
              <a:t>be the input when </a:t>
            </a:r>
            <a:br>
              <a:rPr lang="en-US"/>
            </a:br>
            <a:r>
              <a:rPr lang="en-US"/>
              <a:t>pressing the button, an </a:t>
            </a:r>
            <a:br>
              <a:rPr lang="en-US"/>
            </a:br>
            <a:r>
              <a:rPr lang="en-US"/>
              <a:t>EventSystem object had </a:t>
            </a:r>
            <a:br>
              <a:rPr lang="en-US"/>
            </a:br>
            <a:r>
              <a:rPr lang="en-US"/>
              <a:t>to be added to the </a:t>
            </a:r>
            <a:br>
              <a:rPr lang="en-US"/>
            </a:br>
            <a:r>
              <a:rPr lang="en-US"/>
              <a:t>Hierarchy. Then, we had </a:t>
            </a:r>
            <a:br>
              <a:rPr lang="en-US"/>
            </a:br>
            <a:r>
              <a:rPr lang="en-US"/>
              <a:t>to disable Standalone </a:t>
            </a:r>
            <a:br>
              <a:rPr lang="en-US"/>
            </a:br>
            <a:r>
              <a:rPr lang="en-US"/>
              <a:t>Input Module and add the </a:t>
            </a:r>
            <a:br>
              <a:rPr lang="en-US"/>
            </a:br>
            <a:r>
              <a:rPr lang="en-US"/>
              <a:t>Wand Event Module script </a:t>
            </a:r>
            <a:br>
              <a:rPr lang="en-US"/>
            </a:br>
            <a:r>
              <a:rPr lang="en-US"/>
              <a:t>as a component.</a:t>
            </a:r>
          </a:p>
          <a:p>
            <a:pPr indent="0" lvl="0" marL="0" marR="0" rtl="0" algn="l">
              <a:spcBef>
                <a:spcPts val="2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pic>
        <p:nvPicPr>
          <p:cNvPr id="454" name="Shape 454"/>
          <p:cNvPicPr preferRelativeResize="0"/>
          <p:nvPr/>
        </p:nvPicPr>
        <p:blipFill rotWithShape="1">
          <a:blip r:embed="rId3">
            <a:alphaModFix/>
          </a:blip>
          <a:srcRect b="41973" l="73623" r="15849" t="28839"/>
          <a:stretch/>
        </p:blipFill>
        <p:spPr>
          <a:xfrm>
            <a:off x="779474" y="1485637"/>
            <a:ext cx="2490676" cy="3776225"/>
          </a:xfrm>
          <a:prstGeom prst="rect">
            <a:avLst/>
          </a:prstGeom>
          <a:noFill/>
          <a:ln>
            <a:noFill/>
          </a:ln>
        </p:spPr>
      </p:pic>
      <p:sp>
        <p:nvSpPr>
          <p:cNvPr id="455" name="Shape 455"/>
          <p:cNvSpPr txBox="1"/>
          <p:nvPr>
            <p:ph idx="1" type="body"/>
          </p:nvPr>
        </p:nvSpPr>
        <p:spPr>
          <a:xfrm>
            <a:off x="779475" y="1485650"/>
            <a:ext cx="7583400" cy="4366200"/>
          </a:xfrm>
          <a:prstGeom prst="rect">
            <a:avLst/>
          </a:prstGeom>
          <a:noFill/>
          <a:ln>
            <a:noFill/>
          </a:ln>
        </p:spPr>
        <p:txBody>
          <a:bodyPr anchorCtr="0" anchor="t" bIns="45700" lIns="91425" rIns="91425" tIns="45700">
            <a:noAutofit/>
          </a:bodyPr>
          <a:lstStyle/>
          <a:p>
            <a:pPr indent="0" lvl="0" marL="2743200" marR="0" rtl="0" algn="l">
              <a:spcBef>
                <a:spcPts val="2000"/>
              </a:spcBef>
              <a:spcAft>
                <a:spcPts val="0"/>
              </a:spcAft>
              <a:buNone/>
            </a:pPr>
            <a:r>
              <a:rPr lang="en-US"/>
              <a:t>This Code Menu contains six available lines of text. Each line of text contains, as a child, a Button. When the application starts, the buttons are disabled. Once the code from the stoveObject is passed on to the Code Menu, the button is enabled. However, the button will not carry out any function when clicked if there is no foodItem in the stoveObject.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pic>
        <p:nvPicPr>
          <p:cNvPr id="462" name="Shape 462"/>
          <p:cNvPicPr preferRelativeResize="0"/>
          <p:nvPr/>
        </p:nvPicPr>
        <p:blipFill rotWithShape="1">
          <a:blip r:embed="rId3">
            <a:alphaModFix/>
          </a:blip>
          <a:srcRect b="16943" l="3751" r="65647" t="47985"/>
          <a:stretch/>
        </p:blipFill>
        <p:spPr>
          <a:xfrm>
            <a:off x="466474" y="1641100"/>
            <a:ext cx="4874700" cy="3058649"/>
          </a:xfrm>
          <a:prstGeom prst="rect">
            <a:avLst/>
          </a:prstGeom>
          <a:noFill/>
          <a:ln>
            <a:noFill/>
          </a:ln>
        </p:spPr>
      </p:pic>
      <p:sp>
        <p:nvSpPr>
          <p:cNvPr id="463" name="Shape 463"/>
          <p:cNvSpPr txBox="1"/>
          <p:nvPr>
            <p:ph idx="1" type="body"/>
          </p:nvPr>
        </p:nvSpPr>
        <p:spPr>
          <a:xfrm>
            <a:off x="384175" y="1485650"/>
            <a:ext cx="8568300" cy="4366200"/>
          </a:xfrm>
          <a:prstGeom prst="rect">
            <a:avLst/>
          </a:prstGeom>
          <a:noFill/>
          <a:ln>
            <a:noFill/>
          </a:ln>
        </p:spPr>
        <p:txBody>
          <a:bodyPr anchorCtr="0" anchor="t" bIns="45700" lIns="91425" rIns="91425" tIns="45700">
            <a:noAutofit/>
          </a:bodyPr>
          <a:lstStyle/>
          <a:p>
            <a:pPr indent="0" lvl="0" marL="5029200" marR="0" rtl="0" algn="l">
              <a:spcBef>
                <a:spcPts val="2000"/>
              </a:spcBef>
              <a:spcAft>
                <a:spcPts val="0"/>
              </a:spcAft>
              <a:buNone/>
            </a:pPr>
            <a:r>
              <a:rPr lang="en-US"/>
              <a:t>When a stoveObject collides with the stove, activateButton is called. </a:t>
            </a:r>
            <a:br>
              <a:rPr lang="en-US"/>
            </a:br>
            <a:r>
              <a:rPr lang="en-US"/>
              <a:t>If this stoveObject has a foodItem in it, the cook function of this foodItem will be passed on the button. It does not affect </a:t>
            </a:r>
          </a:p>
          <a:p>
            <a:pPr indent="0" lvl="0" marL="0" marR="0" rtl="0" algn="l">
              <a:spcBef>
                <a:spcPts val="2000"/>
              </a:spcBef>
              <a:spcAft>
                <a:spcPts val="0"/>
              </a:spcAft>
              <a:buNone/>
            </a:pPr>
            <a:r>
              <a:rPr lang="en-US"/>
              <a:t>the application negatively not to have a foodItem already in the stoveObject because once a foodItem is placed in it, the function is called again in order to add the function to the button.</a:t>
            </a:r>
          </a:p>
          <a:p>
            <a:pPr indent="0" lvl="0" marL="0" marR="0" rtl="0" algn="l">
              <a:spcBef>
                <a:spcPts val="2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Pro</a:t>
            </a:r>
            <a:r>
              <a:rPr lang="en-US"/>
              <a:t>ject</a:t>
            </a:r>
            <a:r>
              <a:rPr b="0" i="0" lang="en-US" sz="3800" u="none" cap="none" strike="noStrike">
                <a:solidFill>
                  <a:srgbClr val="001D4D"/>
                </a:solidFill>
                <a:latin typeface="Trebuchet MS"/>
                <a:ea typeface="Trebuchet MS"/>
                <a:cs typeface="Trebuchet MS"/>
                <a:sym typeface="Trebuchet MS"/>
              </a:rPr>
              <a:t> definition</a:t>
            </a:r>
          </a:p>
        </p:txBody>
      </p:sp>
      <p:sp>
        <p:nvSpPr>
          <p:cNvPr id="176" name="Shape 176"/>
          <p:cNvSpPr txBox="1"/>
          <p:nvPr>
            <p:ph idx="1" type="body"/>
          </p:nvPr>
        </p:nvSpPr>
        <p:spPr>
          <a:xfrm>
            <a:off x="779462" y="1524000"/>
            <a:ext cx="7583400" cy="4208400"/>
          </a:xfrm>
          <a:prstGeom prst="rect">
            <a:avLst/>
          </a:prstGeom>
          <a:noFill/>
          <a:ln>
            <a:noFill/>
          </a:ln>
        </p:spPr>
        <p:txBody>
          <a:bodyPr anchorCtr="0" anchor="t" bIns="45700" lIns="91425" rIns="91425" tIns="45700">
            <a:noAutofit/>
          </a:bodyPr>
          <a:lstStyle/>
          <a:p>
            <a:pPr indent="0" lvl="0" marL="0" marR="0" rtl="0" algn="l">
              <a:lnSpc>
                <a:spcPct val="100000"/>
              </a:lnSpc>
              <a:spcBef>
                <a:spcPts val="2000"/>
              </a:spcBef>
              <a:spcAft>
                <a:spcPts val="0"/>
              </a:spcAft>
              <a:buNone/>
            </a:pPr>
            <a:r>
              <a:t/>
            </a:r>
            <a:endParaRPr sz="1800"/>
          </a:p>
          <a:p>
            <a:pPr indent="0" lvl="0" marL="0" marR="0" rtl="0" algn="l">
              <a:lnSpc>
                <a:spcPct val="100000"/>
              </a:lnSpc>
              <a:spcBef>
                <a:spcPts val="2000"/>
              </a:spcBef>
              <a:spcAft>
                <a:spcPts val="0"/>
              </a:spcAft>
              <a:buNone/>
            </a:pPr>
            <a:r>
              <a:t/>
            </a:r>
            <a:endParaRPr sz="1800"/>
          </a:p>
        </p:txBody>
      </p:sp>
      <p:pic>
        <p:nvPicPr>
          <p:cNvPr descr="../../../Volumes/Untitled/sprin" id="177" name="Shape 177"/>
          <p:cNvPicPr preferRelativeResize="0"/>
          <p:nvPr/>
        </p:nvPicPr>
        <p:blipFill>
          <a:blip r:embed="rId3">
            <a:alphaModFix/>
          </a:blip>
          <a:stretch>
            <a:fillRect/>
          </a:stretch>
        </p:blipFill>
        <p:spPr>
          <a:xfrm>
            <a:off x="779475" y="1524000"/>
            <a:ext cx="4815874" cy="3573525"/>
          </a:xfrm>
          <a:prstGeom prst="rect">
            <a:avLst/>
          </a:prstGeom>
          <a:noFill/>
          <a:ln>
            <a:noFill/>
          </a:ln>
        </p:spPr>
      </p:pic>
      <p:pic>
        <p:nvPicPr>
          <p:cNvPr id="178" name="Shape 178"/>
          <p:cNvPicPr preferRelativeResize="0"/>
          <p:nvPr/>
        </p:nvPicPr>
        <p:blipFill>
          <a:blip r:embed="rId4">
            <a:alphaModFix/>
          </a:blip>
          <a:stretch>
            <a:fillRect/>
          </a:stretch>
        </p:blipFill>
        <p:spPr>
          <a:xfrm>
            <a:off x="1835625" y="3603750"/>
            <a:ext cx="3305175" cy="1895475"/>
          </a:xfrm>
          <a:prstGeom prst="rect">
            <a:avLst/>
          </a:prstGeom>
          <a:noFill/>
          <a:ln>
            <a:noFill/>
          </a:ln>
        </p:spPr>
      </p:pic>
      <p:pic>
        <p:nvPicPr>
          <p:cNvPr id="179" name="Shape 179"/>
          <p:cNvPicPr preferRelativeResize="0"/>
          <p:nvPr/>
        </p:nvPicPr>
        <p:blipFill rotWithShape="1">
          <a:blip r:embed="rId5">
            <a:alphaModFix/>
          </a:blip>
          <a:srcRect b="0" l="29260" r="35655" t="0"/>
          <a:stretch/>
        </p:blipFill>
        <p:spPr>
          <a:xfrm>
            <a:off x="5140800" y="1425599"/>
            <a:ext cx="2496324" cy="420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x="0" y="0"/>
          <a:ext cx="0" cy="0"/>
          <a:chOff x="0" y="0"/>
          <a:chExt cx="0" cy="0"/>
        </a:xfrm>
      </p:grpSpPr>
      <p:sp>
        <p:nvSpPr>
          <p:cNvPr id="469" name="Shape 469"/>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pic>
        <p:nvPicPr>
          <p:cNvPr id="470" name="Shape 470"/>
          <p:cNvPicPr preferRelativeResize="0"/>
          <p:nvPr/>
        </p:nvPicPr>
        <p:blipFill rotWithShape="1">
          <a:blip r:embed="rId3">
            <a:alphaModFix/>
          </a:blip>
          <a:srcRect b="16943" l="3751" r="65647" t="47985"/>
          <a:stretch/>
        </p:blipFill>
        <p:spPr>
          <a:xfrm>
            <a:off x="535049" y="1899675"/>
            <a:ext cx="4874700" cy="3058649"/>
          </a:xfrm>
          <a:prstGeom prst="rect">
            <a:avLst/>
          </a:prstGeom>
          <a:noFill/>
          <a:ln>
            <a:noFill/>
          </a:ln>
        </p:spPr>
      </p:pic>
      <p:sp>
        <p:nvSpPr>
          <p:cNvPr id="471" name="Shape 471"/>
          <p:cNvSpPr txBox="1"/>
          <p:nvPr>
            <p:ph idx="1" type="body"/>
          </p:nvPr>
        </p:nvSpPr>
        <p:spPr>
          <a:xfrm>
            <a:off x="535050" y="991900"/>
            <a:ext cx="8417400" cy="4366200"/>
          </a:xfrm>
          <a:prstGeom prst="rect">
            <a:avLst/>
          </a:prstGeom>
          <a:noFill/>
          <a:ln>
            <a:noFill/>
          </a:ln>
        </p:spPr>
        <p:txBody>
          <a:bodyPr anchorCtr="0" anchor="t" bIns="45700" lIns="91425" rIns="91425" tIns="45700">
            <a:noAutofit/>
          </a:bodyPr>
          <a:lstStyle/>
          <a:p>
            <a:pPr indent="0" lvl="0" marL="5029200" marR="0" rtl="0" algn="l">
              <a:spcBef>
                <a:spcPts val="2000"/>
              </a:spcBef>
              <a:spcAft>
                <a:spcPts val="0"/>
              </a:spcAft>
              <a:buNone/>
            </a:pPr>
            <a:r>
              <a:t/>
            </a:r>
            <a:endParaRPr/>
          </a:p>
          <a:p>
            <a:pPr indent="0" lvl="0" marL="5029200" marR="0" rtl="0" algn="l">
              <a:spcBef>
                <a:spcPts val="2000"/>
              </a:spcBef>
              <a:spcAft>
                <a:spcPts val="0"/>
              </a:spcAft>
              <a:buNone/>
            </a:pPr>
            <a:r>
              <a:rPr lang="en-US"/>
              <a:t>Once the foodItem is removed, from the stoveObject, or the stoveObject is removed from the stove, deactivateButton is called. This removes the functionality of the button</a:t>
            </a:r>
          </a:p>
          <a:p>
            <a:pPr indent="0" lvl="0" marL="0" marR="0" rtl="0" algn="l">
              <a:spcBef>
                <a:spcPts val="2000"/>
              </a:spcBef>
              <a:spcAft>
                <a:spcPts val="0"/>
              </a:spcAft>
              <a:buNone/>
            </a:pPr>
            <a:r>
              <a:rPr lang="en-US"/>
              <a:t>to avoid any unwanted cooking function taking place.</a:t>
            </a:r>
          </a:p>
          <a:p>
            <a:pPr indent="0" lvl="0" marL="0" marR="0" rtl="0" algn="l">
              <a:spcBef>
                <a:spcPts val="2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title"/>
          </p:nvPr>
        </p:nvSpPr>
        <p:spPr>
          <a:xfrm>
            <a:off x="779462" y="44105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a:t>
            </a:r>
            <a:r>
              <a:rPr lang="en-US"/>
              <a:t>y #1109 - Add button to begin animations</a:t>
            </a:r>
          </a:p>
        </p:txBody>
      </p:sp>
      <p:pic>
        <p:nvPicPr>
          <p:cNvPr id="478" name="Shape 478"/>
          <p:cNvPicPr preferRelativeResize="0"/>
          <p:nvPr/>
        </p:nvPicPr>
        <p:blipFill rotWithShape="1">
          <a:blip r:embed="rId3">
            <a:alphaModFix/>
          </a:blip>
          <a:srcRect b="4099" l="35576" r="38248" t="31949"/>
          <a:stretch/>
        </p:blipFill>
        <p:spPr>
          <a:xfrm>
            <a:off x="363300" y="1485650"/>
            <a:ext cx="2613200" cy="3483575"/>
          </a:xfrm>
          <a:prstGeom prst="rect">
            <a:avLst/>
          </a:prstGeom>
          <a:noFill/>
          <a:ln>
            <a:noFill/>
          </a:ln>
        </p:spPr>
      </p:pic>
      <p:pic>
        <p:nvPicPr>
          <p:cNvPr id="479" name="Shape 479"/>
          <p:cNvPicPr preferRelativeResize="0"/>
          <p:nvPr/>
        </p:nvPicPr>
        <p:blipFill rotWithShape="1">
          <a:blip r:embed="rId4">
            <a:alphaModFix/>
          </a:blip>
          <a:srcRect b="5878" l="37737" r="37948" t="36660"/>
          <a:stretch/>
        </p:blipFill>
        <p:spPr>
          <a:xfrm>
            <a:off x="2976500" y="1485650"/>
            <a:ext cx="2613200" cy="3483575"/>
          </a:xfrm>
          <a:prstGeom prst="rect">
            <a:avLst/>
          </a:prstGeom>
          <a:noFill/>
          <a:ln>
            <a:noFill/>
          </a:ln>
        </p:spPr>
      </p:pic>
      <p:sp>
        <p:nvSpPr>
          <p:cNvPr id="480" name="Shape 480"/>
          <p:cNvSpPr txBox="1"/>
          <p:nvPr>
            <p:ph idx="1" type="body"/>
          </p:nvPr>
        </p:nvSpPr>
        <p:spPr>
          <a:xfrm>
            <a:off x="363300" y="1485650"/>
            <a:ext cx="8417400" cy="4366200"/>
          </a:xfrm>
          <a:prstGeom prst="rect">
            <a:avLst/>
          </a:prstGeom>
          <a:noFill/>
          <a:ln>
            <a:noFill/>
          </a:ln>
        </p:spPr>
        <p:txBody>
          <a:bodyPr anchorCtr="0" anchor="t" bIns="45700" lIns="91425" rIns="91425" tIns="45700">
            <a:noAutofit/>
          </a:bodyPr>
          <a:lstStyle/>
          <a:p>
            <a:pPr indent="0" lvl="0" marL="5486400" marR="0" rtl="0" algn="l">
              <a:spcBef>
                <a:spcPts val="2000"/>
              </a:spcBef>
              <a:spcAft>
                <a:spcPts val="0"/>
              </a:spcAft>
              <a:buNone/>
            </a:pPr>
            <a:r>
              <a:rPr lang="en-US"/>
              <a:t>Button enabled after placing pan on stove. After the egg is dropped on the pan, the pressing the button will carry out the cook function for the egg.</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780287" y="98452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Cases for User Story #1087 - See object/parameter that the function is using</a:t>
            </a:r>
          </a:p>
        </p:txBody>
      </p:sp>
      <p:sp>
        <p:nvSpPr>
          <p:cNvPr id="487" name="Shape 487"/>
          <p:cNvSpPr txBox="1"/>
          <p:nvPr>
            <p:ph idx="1" type="body"/>
          </p:nvPr>
        </p:nvSpPr>
        <p:spPr>
          <a:xfrm>
            <a:off x="779475" y="2029125"/>
            <a:ext cx="7583400" cy="4008000"/>
          </a:xfrm>
          <a:prstGeom prst="rect">
            <a:avLst/>
          </a:prstGeom>
          <a:noFill/>
          <a:ln>
            <a:noFill/>
          </a:ln>
        </p:spPr>
        <p:txBody>
          <a:bodyPr anchorCtr="0" anchor="t" bIns="45700" lIns="91425" rIns="91425" tIns="45700">
            <a:noAutofit/>
          </a:bodyPr>
          <a:lstStyle/>
          <a:p>
            <a:pPr indent="-69850" lvl="0" marL="0" marR="0" rtl="0" algn="l">
              <a:spcBef>
                <a:spcPts val="2000"/>
              </a:spcBef>
              <a:spcAft>
                <a:spcPts val="0"/>
              </a:spcAft>
              <a:buClr>
                <a:srgbClr val="000000"/>
              </a:buClr>
              <a:buSzPct val="50000"/>
              <a:buFont typeface="Arial"/>
              <a:buNone/>
            </a:pPr>
            <a:r>
              <a:rPr b="1" lang="en-US"/>
              <a:t>Test Case 1 - Update Code Menu when a foodItem enters a stoveObject’s trigger (Sunny day)</a:t>
            </a:r>
          </a:p>
          <a:p>
            <a:pPr indent="0" lvl="0" marL="0" marR="0" rtl="0" algn="l">
              <a:spcBef>
                <a:spcPts val="2000"/>
              </a:spcBef>
              <a:spcAft>
                <a:spcPts val="0"/>
              </a:spcAft>
              <a:buNone/>
            </a:pPr>
            <a:r>
              <a:rPr lang="en-US" u="sng"/>
              <a:t>Test Procedure:</a:t>
            </a:r>
          </a:p>
          <a:p>
            <a:pPr indent="-228600" lvl="0" marL="457200" marR="0" rtl="0" algn="l">
              <a:spcBef>
                <a:spcPts val="2000"/>
              </a:spcBef>
              <a:spcAft>
                <a:spcPts val="0"/>
              </a:spcAft>
              <a:buAutoNum type="arabicPeriod"/>
            </a:pPr>
            <a:r>
              <a:rPr lang="en-US"/>
              <a:t>Using the GrabbingWand, grab the foodItem.</a:t>
            </a:r>
          </a:p>
          <a:p>
            <a:pPr indent="-228600" lvl="0" marL="457200" marR="0" rtl="0" algn="l">
              <a:spcBef>
                <a:spcPts val="2000"/>
              </a:spcBef>
              <a:spcAft>
                <a:spcPts val="0"/>
              </a:spcAft>
              <a:buAutoNum type="arabicPeriod"/>
            </a:pPr>
            <a:r>
              <a:rPr lang="en-US"/>
              <a:t>Place it above the stoveObject that it already on top of the stove.</a:t>
            </a:r>
          </a:p>
          <a:p>
            <a:pPr indent="-228600" lvl="0" marL="457200" marR="0" rtl="0" algn="l">
              <a:spcBef>
                <a:spcPts val="2000"/>
              </a:spcBef>
              <a:spcAft>
                <a:spcPts val="0"/>
              </a:spcAft>
              <a:buAutoNum type="arabicPeriod"/>
            </a:pPr>
            <a:r>
              <a:rPr lang="en-US"/>
              <a:t>Drop the foodItem inside the stoveObject.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780287" y="98452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Cases for User Story #1087 - See object/parameter that the function is using</a:t>
            </a:r>
          </a:p>
        </p:txBody>
      </p:sp>
      <p:sp>
        <p:nvSpPr>
          <p:cNvPr id="494" name="Shape 494"/>
          <p:cNvSpPr txBox="1"/>
          <p:nvPr>
            <p:ph idx="1" type="body"/>
          </p:nvPr>
        </p:nvSpPr>
        <p:spPr>
          <a:xfrm>
            <a:off x="779475" y="2029125"/>
            <a:ext cx="7583400" cy="40080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Test Case 1 - Update Code Menu when a foodItem enters a stoveObject’s trigger (Sunny day)</a:t>
            </a:r>
          </a:p>
          <a:p>
            <a:pPr indent="0" lvl="0" marL="0" marR="0" rtl="0" algn="l">
              <a:spcBef>
                <a:spcPts val="2000"/>
              </a:spcBef>
              <a:spcAft>
                <a:spcPts val="0"/>
              </a:spcAft>
              <a:buNone/>
            </a:pPr>
            <a:r>
              <a:rPr lang="en-US" u="sng"/>
              <a:t>Expected Result:</a:t>
            </a:r>
          </a:p>
          <a:p>
            <a:pPr indent="-228600" lvl="0" marL="457200" marR="0" rtl="0" algn="l">
              <a:spcBef>
                <a:spcPts val="2000"/>
              </a:spcBef>
              <a:spcAft>
                <a:spcPts val="0"/>
              </a:spcAft>
              <a:buAutoNum type="arabicPeriod"/>
            </a:pPr>
            <a:r>
              <a:rPr lang="en-US"/>
              <a:t>foodItem will enter the trigger of the stoveObject. </a:t>
            </a:r>
          </a:p>
          <a:p>
            <a:pPr indent="-228600" lvl="0" marL="457200" marR="0" rtl="0" algn="l">
              <a:spcBef>
                <a:spcPts val="2000"/>
              </a:spcBef>
              <a:spcAft>
                <a:spcPts val="0"/>
              </a:spcAft>
              <a:buAutoNum type="arabicPeriod"/>
            </a:pPr>
            <a:r>
              <a:rPr lang="en-US"/>
              <a:t>The Code Menu will be correctly updated and will display the correct code.</a:t>
            </a:r>
          </a:p>
          <a:p>
            <a:pPr indent="0" lvl="0" marL="0" marR="0" rtl="0" algn="l">
              <a:spcBef>
                <a:spcPts val="2000"/>
              </a:spcBef>
              <a:spcAft>
                <a:spcPts val="0"/>
              </a:spcAft>
              <a:buNone/>
            </a:pPr>
            <a:r>
              <a:rPr lang="en-US" u="sng"/>
              <a:t>Results:</a:t>
            </a:r>
            <a:r>
              <a:rPr lang="en-US"/>
              <a:t> Pass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780287" y="98452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Cases for User Story #1087 - See object/parameter that the function is using</a:t>
            </a:r>
          </a:p>
        </p:txBody>
      </p:sp>
      <p:sp>
        <p:nvSpPr>
          <p:cNvPr id="501" name="Shape 501"/>
          <p:cNvSpPr txBox="1"/>
          <p:nvPr>
            <p:ph idx="1" type="body"/>
          </p:nvPr>
        </p:nvSpPr>
        <p:spPr>
          <a:xfrm>
            <a:off x="779475" y="2029125"/>
            <a:ext cx="7583400" cy="40080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Test Case 2 - Update parameter of function for non-cookable foodItem (Rainy day)</a:t>
            </a:r>
          </a:p>
          <a:p>
            <a:pPr indent="-69850" lvl="0" marL="0" rtl="0">
              <a:spcBef>
                <a:spcPts val="0"/>
              </a:spcBef>
              <a:buClr>
                <a:srgbClr val="000000"/>
              </a:buClr>
              <a:buSzPct val="50000"/>
              <a:buFont typeface="Arial"/>
              <a:buNone/>
            </a:pPr>
            <a:r>
              <a:rPr lang="en-US" u="sng"/>
              <a:t>Test Procedure:</a:t>
            </a:r>
          </a:p>
          <a:p>
            <a:pPr indent="-228600" lvl="0" marL="457200" rtl="0">
              <a:spcBef>
                <a:spcPts val="0"/>
              </a:spcBef>
              <a:buAutoNum type="arabicPeriod"/>
            </a:pPr>
            <a:r>
              <a:rPr lang="en-US"/>
              <a:t>Using the GrabbingWand, grab the foodItem.</a:t>
            </a:r>
          </a:p>
          <a:p>
            <a:pPr indent="-228600" lvl="0" marL="457200" rtl="0">
              <a:spcBef>
                <a:spcPts val="0"/>
              </a:spcBef>
              <a:buAutoNum type="arabicPeriod"/>
            </a:pPr>
            <a:r>
              <a:rPr lang="en-US"/>
              <a:t>Place it above the stoveObject that it already on top of the stove.</a:t>
            </a:r>
          </a:p>
          <a:p>
            <a:pPr indent="-228600" lvl="0" marL="457200" rtl="0">
              <a:spcBef>
                <a:spcPts val="0"/>
              </a:spcBef>
              <a:buAutoNum type="arabicPeriod"/>
            </a:pPr>
            <a:r>
              <a:rPr lang="en-US"/>
              <a:t>Drop the foodItem inside the stoveObject.</a:t>
            </a:r>
          </a:p>
          <a:p>
            <a:pPr indent="0" lvl="0" marL="0" marR="0" rtl="0" algn="l">
              <a:spcBef>
                <a:spcPts val="2000"/>
              </a:spcBef>
              <a:spcAft>
                <a:spcPts val="0"/>
              </a:spcAft>
              <a:buNone/>
            </a:pPr>
            <a:r>
              <a:rPr lang="en-US" u="sng"/>
              <a:t>Results:</a:t>
            </a:r>
            <a:r>
              <a:rPr lang="en-US"/>
              <a:t> Pass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780287" y="984525"/>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Test Cases for User Story #1087 - See object/parameter that the function is using</a:t>
            </a:r>
          </a:p>
        </p:txBody>
      </p:sp>
      <p:sp>
        <p:nvSpPr>
          <p:cNvPr id="508" name="Shape 508"/>
          <p:cNvSpPr txBox="1"/>
          <p:nvPr>
            <p:ph idx="1" type="body"/>
          </p:nvPr>
        </p:nvSpPr>
        <p:spPr>
          <a:xfrm>
            <a:off x="779475" y="2029125"/>
            <a:ext cx="7583400" cy="40080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Test Case 2 - Update parameter of function for non-cookable foodItem (Rainy day)</a:t>
            </a:r>
          </a:p>
          <a:p>
            <a:pPr indent="-69850" lvl="0" marL="0" rtl="0">
              <a:spcBef>
                <a:spcPts val="0"/>
              </a:spcBef>
              <a:buClr>
                <a:schemeClr val="dk1"/>
              </a:buClr>
              <a:buSzPct val="50000"/>
              <a:buFont typeface="Arial"/>
              <a:buNone/>
            </a:pPr>
            <a:r>
              <a:rPr lang="en-US" u="sng"/>
              <a:t>Expected Result:</a:t>
            </a:r>
          </a:p>
          <a:p>
            <a:pPr indent="-228600" lvl="0" marL="457200" rtl="0">
              <a:spcBef>
                <a:spcPts val="0"/>
              </a:spcBef>
              <a:buAutoNum type="arabicPeriod"/>
            </a:pPr>
            <a:r>
              <a:rPr lang="en-US"/>
              <a:t>foodItem will enter the trigger of the stoveObject. </a:t>
            </a:r>
          </a:p>
          <a:p>
            <a:pPr indent="-228600" lvl="0" marL="457200" rtl="0">
              <a:spcBef>
                <a:spcPts val="0"/>
              </a:spcBef>
              <a:buAutoNum type="arabicPeriod"/>
            </a:pPr>
            <a:r>
              <a:rPr lang="en-US"/>
              <a:t>The Code Menu will be correctly updated and will display the correct code.</a:t>
            </a:r>
          </a:p>
          <a:p>
            <a:pPr indent="-69850" lvl="0" marL="0" rtl="0">
              <a:spcBef>
                <a:spcPts val="0"/>
              </a:spcBef>
              <a:buClr>
                <a:schemeClr val="dk1"/>
              </a:buClr>
              <a:buSzPct val="50000"/>
              <a:buFont typeface="Arial"/>
              <a:buNone/>
            </a:pPr>
            <a:r>
              <a:rPr lang="en-US" u="sng"/>
              <a:t>Results:</a:t>
            </a:r>
            <a:r>
              <a:rPr lang="en-US"/>
              <a:t> Pass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779462" y="381000"/>
            <a:ext cx="7583486" cy="1044575"/>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Summary</a:t>
            </a:r>
          </a:p>
        </p:txBody>
      </p:sp>
      <p:sp>
        <p:nvSpPr>
          <p:cNvPr id="515" name="Shape 515"/>
          <p:cNvSpPr txBox="1"/>
          <p:nvPr>
            <p:ph idx="1" type="body"/>
          </p:nvPr>
        </p:nvSpPr>
        <p:spPr>
          <a:xfrm>
            <a:off x="779462" y="1828800"/>
            <a:ext cx="7583486" cy="420846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i="1" lang="en-US"/>
              <a:t>Code by Cooking</a:t>
            </a:r>
            <a:r>
              <a:rPr lang="en-US"/>
              <a:t> lays a foundation for introductory programming courses in virtual reality by immersing students in an environment that attempts to simplify programming concepts. The application’s purpose is to educate and to stay away from traditional teaching methods: a teacher, a blackboard, </a:t>
            </a:r>
            <a:r>
              <a:rPr lang="en-US"/>
              <a:t>and some text</a:t>
            </a:r>
            <a:r>
              <a:rPr lang="en-US"/>
              <a:t>. We hope that this application encourages education systems to incorporate new technologies into teaching.</a:t>
            </a:r>
          </a:p>
          <a:p>
            <a:pPr indent="0" lvl="0" marL="0" marR="0" rtl="0" algn="l">
              <a:spcBef>
                <a:spcPts val="2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Contact Information</a:t>
            </a:r>
          </a:p>
        </p:txBody>
      </p:sp>
      <p:sp>
        <p:nvSpPr>
          <p:cNvPr id="522" name="Shape 52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rPr b="1" lang="en-US"/>
              <a:t>Name: </a:t>
            </a:r>
            <a:r>
              <a:rPr lang="en-US"/>
              <a:t>Derrick Serbia</a:t>
            </a:r>
            <a:br>
              <a:rPr b="1" lang="en-US"/>
            </a:br>
            <a:r>
              <a:rPr b="1" lang="en-US"/>
              <a:t>Email: </a:t>
            </a:r>
            <a:r>
              <a:rPr lang="en-US"/>
              <a:t>derrick.serbia@gmail.com</a:t>
            </a:r>
            <a:br>
              <a:rPr b="1" lang="en-US"/>
            </a:br>
            <a:r>
              <a:rPr b="1" lang="en-US"/>
              <a:t>Phone Number: </a:t>
            </a:r>
            <a:r>
              <a:rPr lang="en-US"/>
              <a:t>305-725-1094</a:t>
            </a:r>
          </a:p>
          <a:p>
            <a:pPr indent="-69850" lvl="0" marL="0" rtl="0">
              <a:spcBef>
                <a:spcPts val="0"/>
              </a:spcBef>
              <a:buClr>
                <a:schemeClr val="dk1"/>
              </a:buClr>
              <a:buSzPct val="50000"/>
              <a:buFont typeface="Arial"/>
              <a:buNone/>
            </a:pPr>
            <a:r>
              <a:rPr b="1" lang="en-US"/>
              <a:t>Name: </a:t>
            </a:r>
            <a:r>
              <a:rPr lang="en-US"/>
              <a:t>Dhrumel Shah</a:t>
            </a:r>
            <a:br>
              <a:rPr b="1" lang="en-US"/>
            </a:br>
            <a:r>
              <a:rPr b="1" lang="en-US"/>
              <a:t>Email: </a:t>
            </a:r>
            <a:r>
              <a:rPr lang="en-US"/>
              <a:t>dhrumelshah20@gmail.com</a:t>
            </a:r>
            <a:br>
              <a:rPr b="1" lang="en-US"/>
            </a:br>
            <a:r>
              <a:rPr b="1" lang="en-US"/>
              <a:t>Phone Number: </a:t>
            </a:r>
            <a:r>
              <a:rPr lang="en-US"/>
              <a:t>386-383-5380</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sp>
        <p:nvSpPr>
          <p:cNvPr id="528" name="Shape 528"/>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Questions?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lang="en-US"/>
              <a:t>Thank You!</a:t>
            </a:r>
          </a:p>
        </p:txBody>
      </p:sp>
      <p:pic>
        <p:nvPicPr>
          <p:cNvPr id="535" name="Shape 535"/>
          <p:cNvPicPr preferRelativeResize="0"/>
          <p:nvPr/>
        </p:nvPicPr>
        <p:blipFill rotWithShape="1">
          <a:blip r:embed="rId3">
            <a:alphaModFix/>
          </a:blip>
          <a:srcRect b="25536" l="21777" r="22269" t="27172"/>
          <a:stretch/>
        </p:blipFill>
        <p:spPr>
          <a:xfrm>
            <a:off x="697174" y="2138850"/>
            <a:ext cx="3708275" cy="1606350"/>
          </a:xfrm>
          <a:prstGeom prst="rect">
            <a:avLst/>
          </a:prstGeom>
          <a:noFill/>
          <a:ln>
            <a:noFill/>
          </a:ln>
        </p:spPr>
      </p:pic>
      <p:pic>
        <p:nvPicPr>
          <p:cNvPr id="536" name="Shape 536"/>
          <p:cNvPicPr preferRelativeResize="0"/>
          <p:nvPr/>
        </p:nvPicPr>
        <p:blipFill>
          <a:blip r:embed="rId4">
            <a:alphaModFix/>
          </a:blip>
          <a:stretch>
            <a:fillRect/>
          </a:stretch>
        </p:blipFill>
        <p:spPr>
          <a:xfrm>
            <a:off x="2301949" y="4334974"/>
            <a:ext cx="3708275" cy="990736"/>
          </a:xfrm>
          <a:prstGeom prst="rect">
            <a:avLst/>
          </a:prstGeom>
          <a:noFill/>
          <a:ln>
            <a:noFill/>
          </a:ln>
        </p:spPr>
      </p:pic>
      <p:pic>
        <p:nvPicPr>
          <p:cNvPr id="537" name="Shape 537"/>
          <p:cNvPicPr preferRelativeResize="0"/>
          <p:nvPr/>
        </p:nvPicPr>
        <p:blipFill rotWithShape="1">
          <a:blip r:embed="rId5">
            <a:alphaModFix/>
          </a:blip>
          <a:srcRect b="19239" l="18978" r="19243" t="18232"/>
          <a:stretch/>
        </p:blipFill>
        <p:spPr>
          <a:xfrm>
            <a:off x="5643750" y="1425600"/>
            <a:ext cx="2565944" cy="259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Requirements: Use Cases</a:t>
            </a:r>
          </a:p>
        </p:txBody>
      </p:sp>
      <p:sp>
        <p:nvSpPr>
          <p:cNvPr id="186" name="Shape 186"/>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p:txBody>
      </p:sp>
      <p:pic>
        <p:nvPicPr>
          <p:cNvPr id="187" name="Shape 187"/>
          <p:cNvPicPr preferRelativeResize="0"/>
          <p:nvPr/>
        </p:nvPicPr>
        <p:blipFill>
          <a:blip r:embed="rId3">
            <a:alphaModFix/>
          </a:blip>
          <a:stretch>
            <a:fillRect/>
          </a:stretch>
        </p:blipFill>
        <p:spPr>
          <a:xfrm>
            <a:off x="397875" y="1425600"/>
            <a:ext cx="8325626" cy="461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194" name="Shape 194"/>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ctr">
              <a:spcBef>
                <a:spcPts val="2000"/>
              </a:spcBef>
              <a:spcAft>
                <a:spcPts val="0"/>
              </a:spcAft>
              <a:buNone/>
            </a:pPr>
            <a:r>
              <a:rPr lang="en-US"/>
              <a:t>Model-View-Controller</a:t>
            </a:r>
          </a:p>
          <a:p>
            <a:pPr indent="0" lvl="0" marL="0" marR="0" rtl="0" algn="l">
              <a:spcBef>
                <a:spcPts val="2000"/>
              </a:spcBef>
              <a:spcAft>
                <a:spcPts val="0"/>
              </a:spcAft>
              <a:buNone/>
            </a:pPr>
            <a:r>
              <a:t/>
            </a:r>
            <a:endParaRPr/>
          </a:p>
        </p:txBody>
      </p:sp>
      <p:pic>
        <p:nvPicPr>
          <p:cNvPr id="195" name="Shape 195"/>
          <p:cNvPicPr preferRelativeResize="0"/>
          <p:nvPr/>
        </p:nvPicPr>
        <p:blipFill>
          <a:blip r:embed="rId3">
            <a:alphaModFix/>
          </a:blip>
          <a:stretch>
            <a:fillRect/>
          </a:stretch>
        </p:blipFill>
        <p:spPr>
          <a:xfrm>
            <a:off x="1866075" y="2624325"/>
            <a:ext cx="5410200"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System Design: Architecture</a:t>
            </a:r>
          </a:p>
        </p:txBody>
      </p:sp>
      <p:sp>
        <p:nvSpPr>
          <p:cNvPr id="202" name="Shape 202"/>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ctr">
              <a:spcBef>
                <a:spcPts val="2000"/>
              </a:spcBef>
              <a:spcAft>
                <a:spcPts val="0"/>
              </a:spcAft>
              <a:buNone/>
            </a:pPr>
            <a:r>
              <a:rPr lang="en-US"/>
              <a:t>Deployment Diagram</a:t>
            </a:r>
          </a:p>
        </p:txBody>
      </p:sp>
      <p:pic>
        <p:nvPicPr>
          <p:cNvPr id="203" name="Shape 203"/>
          <p:cNvPicPr preferRelativeResize="0"/>
          <p:nvPr/>
        </p:nvPicPr>
        <p:blipFill>
          <a:blip r:embed="rId3">
            <a:alphaModFix/>
          </a:blip>
          <a:stretch>
            <a:fillRect/>
          </a:stretch>
        </p:blipFill>
        <p:spPr>
          <a:xfrm>
            <a:off x="779475" y="2646300"/>
            <a:ext cx="7583399" cy="339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Minimal Class Diagram</a:t>
            </a:r>
          </a:p>
        </p:txBody>
      </p:sp>
      <p:sp>
        <p:nvSpPr>
          <p:cNvPr id="210" name="Shape 210"/>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0" lvl="0" marL="0" marR="0" rtl="0" algn="l">
              <a:spcBef>
                <a:spcPts val="2000"/>
              </a:spcBef>
              <a:spcAft>
                <a:spcPts val="0"/>
              </a:spcAft>
              <a:buNone/>
            </a:pPr>
            <a:r>
              <a:t/>
            </a:r>
            <a:endParaRPr/>
          </a:p>
          <a:p>
            <a:pPr indent="0" lvl="0" marL="0" marR="0" rtl="0" algn="l">
              <a:spcBef>
                <a:spcPts val="2000"/>
              </a:spcBef>
              <a:spcAft>
                <a:spcPts val="0"/>
              </a:spcAft>
              <a:buNone/>
            </a:pPr>
            <a:r>
              <a:t/>
            </a:r>
            <a:endParaRPr/>
          </a:p>
        </p:txBody>
      </p:sp>
      <p:pic>
        <p:nvPicPr>
          <p:cNvPr id="211" name="Shape 211"/>
          <p:cNvPicPr preferRelativeResize="0"/>
          <p:nvPr/>
        </p:nvPicPr>
        <p:blipFill>
          <a:blip r:embed="rId3">
            <a:alphaModFix/>
          </a:blip>
          <a:stretch>
            <a:fillRect/>
          </a:stretch>
        </p:blipFill>
        <p:spPr>
          <a:xfrm>
            <a:off x="1546412" y="1651920"/>
            <a:ext cx="6049532" cy="427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779462" y="381000"/>
            <a:ext cx="7583400" cy="10446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SzPct val="25000"/>
              <a:buNone/>
            </a:pPr>
            <a:r>
              <a:rPr b="0" i="0" lang="en-US" sz="3800" u="none" cap="none" strike="noStrike">
                <a:solidFill>
                  <a:srgbClr val="001D4D"/>
                </a:solidFill>
                <a:latin typeface="Trebuchet MS"/>
                <a:ea typeface="Trebuchet MS"/>
                <a:cs typeface="Trebuchet MS"/>
                <a:sym typeface="Trebuchet MS"/>
              </a:rPr>
              <a:t>User Stories </a:t>
            </a:r>
          </a:p>
        </p:txBody>
      </p:sp>
      <p:sp>
        <p:nvSpPr>
          <p:cNvPr id="218" name="Shape 218"/>
          <p:cNvSpPr txBox="1"/>
          <p:nvPr>
            <p:ph idx="1" type="body"/>
          </p:nvPr>
        </p:nvSpPr>
        <p:spPr>
          <a:xfrm>
            <a:off x="779462" y="1828800"/>
            <a:ext cx="7583400" cy="4208400"/>
          </a:xfrm>
          <a:prstGeom prst="rect">
            <a:avLst/>
          </a:prstGeom>
          <a:noFill/>
          <a:ln>
            <a:noFill/>
          </a:ln>
        </p:spPr>
        <p:txBody>
          <a:bodyPr anchorCtr="0" anchor="t" bIns="45700" lIns="91425" rIns="91425" tIns="45700">
            <a:noAutofit/>
          </a:bodyPr>
          <a:lstStyle/>
          <a:p>
            <a:pPr indent="-228600" lvl="0" marL="457200" marR="0" rtl="0" algn="l">
              <a:spcBef>
                <a:spcPts val="2000"/>
              </a:spcBef>
              <a:spcAft>
                <a:spcPts val="1000"/>
              </a:spcAft>
              <a:buAutoNum type="arabicPeriod"/>
            </a:pPr>
            <a:r>
              <a:rPr lang="en-US"/>
              <a:t>User Story #1087 - See object/parameter that the function is using</a:t>
            </a:r>
          </a:p>
          <a:p>
            <a:pPr indent="-228600" lvl="0" marL="457200" marR="0" rtl="0" algn="l">
              <a:spcBef>
                <a:spcPts val="2000"/>
              </a:spcBef>
              <a:spcAft>
                <a:spcPts val="1000"/>
              </a:spcAft>
              <a:buAutoNum type="arabicPeriod"/>
            </a:pPr>
            <a:r>
              <a:rPr lang="en-US"/>
              <a:t>User Story #1081 - View pseudo-code for all  functionalities</a:t>
            </a:r>
          </a:p>
          <a:p>
            <a:pPr indent="-228600" lvl="0" marL="457200" marR="0" rtl="0" algn="l">
              <a:spcBef>
                <a:spcPts val="2000"/>
              </a:spcBef>
              <a:spcAft>
                <a:spcPts val="0"/>
              </a:spcAft>
              <a:buAutoNum type="arabicPeriod"/>
            </a:pPr>
            <a:r>
              <a:rPr lang="en-US"/>
              <a:t>User Story #1112 - View cooking process/output</a:t>
            </a:r>
          </a:p>
          <a:p>
            <a:pPr indent="-228600" lvl="0" marL="457200" rtl="0">
              <a:spcBef>
                <a:spcPts val="0"/>
              </a:spcBef>
              <a:spcAft>
                <a:spcPts val="1000"/>
              </a:spcAft>
              <a:buAutoNum type="arabicPeriod"/>
            </a:pPr>
            <a:r>
              <a:rPr lang="en-US"/>
              <a:t>User Story #1114 - View looping functionality</a:t>
            </a:r>
          </a:p>
          <a:p>
            <a:pPr indent="-228600" lvl="0" marL="457200" marR="0" rtl="0" algn="l">
              <a:spcBef>
                <a:spcPts val="2000"/>
              </a:spcBef>
              <a:spcAft>
                <a:spcPts val="0"/>
              </a:spcAft>
              <a:buAutoNum type="arabicPeriod"/>
            </a:pPr>
            <a:r>
              <a:rPr lang="en-US"/>
              <a:t>User Story #1109 - Add button to begin animations</a:t>
            </a:r>
          </a:p>
          <a:p>
            <a:pPr indent="0" lvl="0" marL="0" marR="0" rtl="0" algn="l">
              <a:spcBef>
                <a:spcPts val="2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d">
  <a:themeElements>
    <a:clrScheme name="Revolution">
      <a:dk1>
        <a:srgbClr val="000000"/>
      </a:dk1>
      <a:lt1>
        <a:srgbClr val="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